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69"/>
  </p:notesMasterIdLst>
  <p:sldIdLst>
    <p:sldId id="256" r:id="rId2"/>
    <p:sldId id="653" r:id="rId3"/>
    <p:sldId id="654" r:id="rId4"/>
    <p:sldId id="655" r:id="rId5"/>
    <p:sldId id="656" r:id="rId6"/>
    <p:sldId id="657" r:id="rId7"/>
    <p:sldId id="658" r:id="rId8"/>
    <p:sldId id="659" r:id="rId9"/>
    <p:sldId id="660" r:id="rId10"/>
    <p:sldId id="535" r:id="rId11"/>
    <p:sldId id="587" r:id="rId12"/>
    <p:sldId id="536" r:id="rId13"/>
    <p:sldId id="537" r:id="rId14"/>
    <p:sldId id="538" r:id="rId15"/>
    <p:sldId id="539" r:id="rId16"/>
    <p:sldId id="533" r:id="rId17"/>
    <p:sldId id="540" r:id="rId18"/>
    <p:sldId id="541" r:id="rId19"/>
    <p:sldId id="542" r:id="rId20"/>
    <p:sldId id="543" r:id="rId21"/>
    <p:sldId id="544" r:id="rId22"/>
    <p:sldId id="545" r:id="rId23"/>
    <p:sldId id="546" r:id="rId24"/>
    <p:sldId id="547" r:id="rId25"/>
    <p:sldId id="548" r:id="rId26"/>
    <p:sldId id="549" r:id="rId27"/>
    <p:sldId id="550" r:id="rId28"/>
    <p:sldId id="551" r:id="rId29"/>
    <p:sldId id="552" r:id="rId30"/>
    <p:sldId id="553" r:id="rId31"/>
    <p:sldId id="676" r:id="rId32"/>
    <p:sldId id="677" r:id="rId33"/>
    <p:sldId id="678" r:id="rId34"/>
    <p:sldId id="661" r:id="rId35"/>
    <p:sldId id="662" r:id="rId36"/>
    <p:sldId id="663" r:id="rId37"/>
    <p:sldId id="664" r:id="rId38"/>
    <p:sldId id="665" r:id="rId39"/>
    <p:sldId id="666" r:id="rId40"/>
    <p:sldId id="667" r:id="rId41"/>
    <p:sldId id="668" r:id="rId42"/>
    <p:sldId id="554" r:id="rId43"/>
    <p:sldId id="591" r:id="rId44"/>
    <p:sldId id="593" r:id="rId45"/>
    <p:sldId id="599" r:id="rId46"/>
    <p:sldId id="641" r:id="rId47"/>
    <p:sldId id="642" r:id="rId48"/>
    <p:sldId id="555" r:id="rId49"/>
    <p:sldId id="556" r:id="rId50"/>
    <p:sldId id="557" r:id="rId51"/>
    <p:sldId id="558" r:id="rId52"/>
    <p:sldId id="559" r:id="rId53"/>
    <p:sldId id="560" r:id="rId54"/>
    <p:sldId id="561" r:id="rId55"/>
    <p:sldId id="562" r:id="rId56"/>
    <p:sldId id="563" r:id="rId57"/>
    <p:sldId id="564" r:id="rId58"/>
    <p:sldId id="565" r:id="rId59"/>
    <p:sldId id="600" r:id="rId60"/>
    <p:sldId id="566" r:id="rId61"/>
    <p:sldId id="568" r:id="rId62"/>
    <p:sldId id="569" r:id="rId63"/>
    <p:sldId id="643" r:id="rId64"/>
    <p:sldId id="644" r:id="rId65"/>
    <p:sldId id="502" r:id="rId66"/>
    <p:sldId id="592" r:id="rId67"/>
    <p:sldId id="594" r:id="rId68"/>
    <p:sldId id="629" r:id="rId69"/>
    <p:sldId id="630" r:id="rId70"/>
    <p:sldId id="631" r:id="rId71"/>
    <p:sldId id="632" r:id="rId72"/>
    <p:sldId id="633" r:id="rId73"/>
    <p:sldId id="603" r:id="rId74"/>
    <p:sldId id="634" r:id="rId75"/>
    <p:sldId id="635" r:id="rId76"/>
    <p:sldId id="573" r:id="rId77"/>
    <p:sldId id="574" r:id="rId78"/>
    <p:sldId id="575" r:id="rId79"/>
    <p:sldId id="636" r:id="rId80"/>
    <p:sldId id="637" r:id="rId81"/>
    <p:sldId id="576" r:id="rId82"/>
    <p:sldId id="577" r:id="rId83"/>
    <p:sldId id="578" r:id="rId84"/>
    <p:sldId id="579" r:id="rId85"/>
    <p:sldId id="580" r:id="rId86"/>
    <p:sldId id="638" r:id="rId87"/>
    <p:sldId id="639" r:id="rId88"/>
    <p:sldId id="585" r:id="rId89"/>
    <p:sldId id="670" r:id="rId90"/>
    <p:sldId id="671" r:id="rId91"/>
    <p:sldId id="672" r:id="rId92"/>
    <p:sldId id="640" r:id="rId93"/>
    <p:sldId id="645" r:id="rId94"/>
    <p:sldId id="472" r:id="rId95"/>
    <p:sldId id="471" r:id="rId96"/>
    <p:sldId id="601" r:id="rId97"/>
    <p:sldId id="602" r:id="rId98"/>
    <p:sldId id="473" r:id="rId99"/>
    <p:sldId id="475" r:id="rId100"/>
    <p:sldId id="474" r:id="rId101"/>
    <p:sldId id="646" r:id="rId102"/>
    <p:sldId id="647" r:id="rId103"/>
    <p:sldId id="628" r:id="rId104"/>
    <p:sldId id="570" r:id="rId105"/>
    <p:sldId id="571" r:id="rId106"/>
    <p:sldId id="572" r:id="rId107"/>
    <p:sldId id="495" r:id="rId108"/>
    <p:sldId id="496" r:id="rId109"/>
    <p:sldId id="497" r:id="rId110"/>
    <p:sldId id="526" r:id="rId111"/>
    <p:sldId id="527" r:id="rId112"/>
    <p:sldId id="528" r:id="rId113"/>
    <p:sldId id="605" r:id="rId114"/>
    <p:sldId id="341" r:id="rId115"/>
    <p:sldId id="606" r:id="rId116"/>
    <p:sldId id="437" r:id="rId117"/>
    <p:sldId id="466" r:id="rId118"/>
    <p:sldId id="607" r:id="rId119"/>
    <p:sldId id="608" r:id="rId120"/>
    <p:sldId id="610" r:id="rId121"/>
    <p:sldId id="611" r:id="rId122"/>
    <p:sldId id="612" r:id="rId123"/>
    <p:sldId id="613" r:id="rId124"/>
    <p:sldId id="615" r:id="rId125"/>
    <p:sldId id="616" r:id="rId126"/>
    <p:sldId id="617" r:id="rId127"/>
    <p:sldId id="618" r:id="rId128"/>
    <p:sldId id="619" r:id="rId129"/>
    <p:sldId id="620" r:id="rId130"/>
    <p:sldId id="621" r:id="rId131"/>
    <p:sldId id="622" r:id="rId132"/>
    <p:sldId id="623" r:id="rId133"/>
    <p:sldId id="624" r:id="rId134"/>
    <p:sldId id="625" r:id="rId135"/>
    <p:sldId id="626" r:id="rId136"/>
    <p:sldId id="627" r:id="rId137"/>
    <p:sldId id="649" r:id="rId138"/>
    <p:sldId id="650" r:id="rId139"/>
    <p:sldId id="651" r:id="rId140"/>
    <p:sldId id="673" r:id="rId141"/>
    <p:sldId id="648" r:id="rId142"/>
    <p:sldId id="604" r:id="rId143"/>
    <p:sldId id="674" r:id="rId144"/>
    <p:sldId id="675" r:id="rId145"/>
    <p:sldId id="590" r:id="rId146"/>
    <p:sldId id="489" r:id="rId147"/>
    <p:sldId id="597" r:id="rId148"/>
    <p:sldId id="598" r:id="rId149"/>
    <p:sldId id="669" r:id="rId150"/>
    <p:sldId id="596" r:id="rId151"/>
    <p:sldId id="679" r:id="rId152"/>
    <p:sldId id="680" r:id="rId153"/>
    <p:sldId id="681" r:id="rId154"/>
    <p:sldId id="682" r:id="rId155"/>
    <p:sldId id="388" r:id="rId156"/>
    <p:sldId id="529" r:id="rId157"/>
    <p:sldId id="530" r:id="rId158"/>
    <p:sldId id="531" r:id="rId159"/>
    <p:sldId id="354" r:id="rId160"/>
    <p:sldId id="358" r:id="rId161"/>
    <p:sldId id="359" r:id="rId162"/>
    <p:sldId id="360" r:id="rId163"/>
    <p:sldId id="361" r:id="rId164"/>
    <p:sldId id="461" r:id="rId165"/>
    <p:sldId id="459" r:id="rId166"/>
    <p:sldId id="460" r:id="rId167"/>
    <p:sldId id="482" r:id="rId1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00"/>
    <a:srgbClr val="000BFF"/>
    <a:srgbClr val="FFE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3"/>
    <p:restoredTop sz="92991"/>
  </p:normalViewPr>
  <p:slideViewPr>
    <p:cSldViewPr snapToGrid="0" snapToObjects="1">
      <p:cViewPr varScale="1">
        <p:scale>
          <a:sx n="93" d="100"/>
          <a:sy n="93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27089-1809-B34B-B1ED-856648D7D2DC}" type="datetimeFigureOut">
              <a:rPr lang="en-US" smtClean="0"/>
              <a:t>5/27/18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EC749-E097-7540-A081-13A4DFB5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1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5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8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77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800CD-2C27-6043-9D6F-F61C0A15BB6A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5703-ED8D-CB4B-A56B-0AB46383B3A9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2BBA-6E8F-8949-B0CA-805E20D06C22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0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A4D3-DB29-0F47-BFAA-F10C53E0ACFE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457C-7F51-C44C-A856-88B3348027E0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30822-9E07-3747-A77C-B5301C66B352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90457-8C02-E149-A422-8ABE19B49606}" type="datetime1">
              <a:rPr lang="en-US" smtClean="0"/>
              <a:t>5/27/18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7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C844-5123-DC42-B1C1-45281C68492E}" type="datetime1">
              <a:rPr lang="en-US" smtClean="0"/>
              <a:t>5/27/18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5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A47D-357D-DB41-BA19-EC61F615CD03}" type="datetime1">
              <a:rPr lang="en-US" smtClean="0"/>
              <a:t>5/27/18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1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E7EA-9D2C-794C-96E8-BD74B12ECBF9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6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F7-B101-9948-85BE-2963B82049BC}" type="datetime1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CD048-411C-0046-B42C-0F84C3BCB2E3}" type="datetime1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4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(null)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(null)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(null)"/><Relationship Id="rId7" Type="http://schemas.openxmlformats.org/officeDocument/2006/relationships/image" Target="../media/image3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(null)"/><Relationship Id="rId5" Type="http://schemas.openxmlformats.org/officeDocument/2006/relationships/image" Target="../media/image72.(null)"/><Relationship Id="rId4" Type="http://schemas.openxmlformats.org/officeDocument/2006/relationships/image" Target="../media/image70.(null)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(null)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(null)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(null)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(null)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(null)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(null)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94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9.(null)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(null)"/><Relationship Id="rId5" Type="http://schemas.openxmlformats.org/officeDocument/2006/relationships/image" Target="../media/image11.emf"/><Relationship Id="rId4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(null)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19.(null)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1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1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1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1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1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Plasmon Hybridization in Clusters of Metal Nanoparticles and Magnetic Oligomers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Nicholas P. </a:t>
            </a:r>
            <a:r>
              <a:rPr lang="en-US" dirty="0" err="1"/>
              <a:t>Montoni</a:t>
            </a:r>
            <a:endParaRPr lang="en-US" dirty="0"/>
          </a:p>
          <a:p>
            <a:r>
              <a:rPr lang="en-US" dirty="0"/>
              <a:t>Final Doctoral Exam</a:t>
            </a:r>
          </a:p>
          <a:p>
            <a:r>
              <a:rPr lang="en-US" dirty="0"/>
              <a:t>Committee Chair: Prof. David </a:t>
            </a:r>
            <a:r>
              <a:rPr lang="en-US" dirty="0" err="1"/>
              <a:t>Masiello</a:t>
            </a:r>
            <a:endParaRPr lang="en-US" dirty="0"/>
          </a:p>
          <a:p>
            <a:r>
              <a:rPr lang="en-US" dirty="0"/>
              <a:t>June 5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44033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Cancer therapy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02F6B-F290-4F46-A9A8-2F66D926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2276075"/>
            <a:ext cx="6070601" cy="403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E6761-6C20-0649-9915-3ED0B98C8ED9}"/>
              </a:ext>
            </a:extLst>
          </p:cNvPr>
          <p:cNvSpPr txBox="1"/>
          <p:nvPr/>
        </p:nvSpPr>
        <p:spPr>
          <a:xfrm>
            <a:off x="2871623" y="6354247"/>
            <a:ext cx="644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Huang, X. and El-Sayed, M. A. </a:t>
            </a:r>
            <a:r>
              <a:rPr lang="en-US" i="1" dirty="0"/>
              <a:t>Alexandria Journal of Medicine</a:t>
            </a:r>
            <a:r>
              <a:rPr lang="en-US" dirty="0"/>
              <a:t>. 2011.</a:t>
            </a:r>
          </a:p>
        </p:txBody>
      </p:sp>
    </p:spTree>
    <p:extLst>
      <p:ext uri="{BB962C8B-B14F-4D97-AF65-F5344CB8AC3E}">
        <p14:creationId xmlns:p14="http://schemas.microsoft.com/office/powerpoint/2010/main" val="1587851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7106194" y="214466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4008300" y="2750517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955460" y="453950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3315969" y="4539501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93771" y="583909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same omega!</a:t>
            </a:r>
          </a:p>
        </p:txBody>
      </p:sp>
    </p:spTree>
    <p:extLst>
      <p:ext uri="{BB962C8B-B14F-4D97-AF65-F5344CB8AC3E}">
        <p14:creationId xmlns:p14="http://schemas.microsoft.com/office/powerpoint/2010/main" val="11124728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100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170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b="1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95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8AFE-4B55-994C-8CB1-A895B8B8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Tunable Spectral Ordering of Magnetic Plasmon Resonances in Metal Nanoparticle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DB2F3-F676-AE4F-8A88-06892375D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3025"/>
            <a:ext cx="10515600" cy="3079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00" b="1" dirty="0" err="1"/>
              <a:t>Montoni</a:t>
            </a:r>
            <a:r>
              <a:rPr lang="en-US" sz="1600" b="1" dirty="0"/>
              <a:t> N. P.</a:t>
            </a:r>
            <a:r>
              <a:rPr lang="en-US" sz="1600" dirty="0"/>
              <a:t>, </a:t>
            </a:r>
            <a:r>
              <a:rPr lang="en-US" sz="1600" dirty="0" err="1"/>
              <a:t>Quillin</a:t>
            </a:r>
            <a:r>
              <a:rPr lang="en-US" sz="1600" dirty="0"/>
              <a:t>, S. C., </a:t>
            </a:r>
            <a:r>
              <a:rPr lang="en-US" sz="1600" dirty="0" err="1"/>
              <a:t>Cherqui</a:t>
            </a:r>
            <a:r>
              <a:rPr lang="en-US" sz="1600" dirty="0"/>
              <a:t>, C., and </a:t>
            </a:r>
            <a:r>
              <a:rPr lang="en-US" sz="1600" dirty="0" err="1"/>
              <a:t>Masiello</a:t>
            </a:r>
            <a:r>
              <a:rPr lang="en-US" sz="1600" dirty="0"/>
              <a:t>, D. J. </a:t>
            </a:r>
            <a:r>
              <a:rPr lang="en-US" sz="1600" i="1" dirty="0"/>
              <a:t>ACS Photonics</a:t>
            </a:r>
            <a:r>
              <a:rPr lang="en-US" sz="1600" dirty="0"/>
              <a:t>, Just Accepted.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D63AA-33B0-3248-A511-8171250A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C0DF-713A-8543-9416-7855EF8B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890405"/>
            <a:ext cx="8216900" cy="43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662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881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53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105255" y="2628565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dipoles: like cyclic currents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15646" y="2389032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4100835"/>
            <a:ext cx="2197100" cy="508000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11" idx="0"/>
          </p:cNvCxnSpPr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21" y="5428195"/>
            <a:ext cx="2349500" cy="952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65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Single-oligomer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0862" y="6311900"/>
            <a:ext cx="373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Brandl</a:t>
            </a:r>
            <a:r>
              <a:rPr lang="en-US" dirty="0"/>
              <a:t>, D.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J. Phys. Chem. B</a:t>
            </a:r>
            <a:r>
              <a:rPr lang="en-US" dirty="0"/>
              <a:t> 2006.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"/>
          <a:stretch/>
        </p:blipFill>
        <p:spPr>
          <a:xfrm>
            <a:off x="5820430" y="365125"/>
            <a:ext cx="4858295" cy="581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536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Infinite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24361" y="5561725"/>
            <a:ext cx="354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Weick</a:t>
            </a:r>
            <a:r>
              <a:rPr lang="en-US" dirty="0"/>
              <a:t>, G.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Phys. Rev. Lett.</a:t>
            </a:r>
            <a:r>
              <a:rPr lang="en-US" dirty="0"/>
              <a:t> 2013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85" y="2245757"/>
            <a:ext cx="6476430" cy="30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31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Intermediate size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4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1414-1E73-EC41-B339-8A8C563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9461-6F99-AF4B-860C-B83EBCDF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catalysis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53C3B-E26D-2F4D-89D6-8208E056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 Shot 2017-03-29 at 10.41.10 AM.png">
            <a:extLst>
              <a:ext uri="{FF2B5EF4-FFF2-40B4-BE49-F238E27FC236}">
                <a16:creationId xmlns:a16="http://schemas.microsoft.com/office/drawing/2014/main" id="{EDBA1A7D-4823-374D-A6B2-13D896EE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6" y="2558833"/>
            <a:ext cx="2349500" cy="2641600"/>
          </a:xfrm>
          <a:prstGeom prst="rect">
            <a:avLst/>
          </a:prstGeom>
        </p:spPr>
      </p:pic>
      <p:pic>
        <p:nvPicPr>
          <p:cNvPr id="6" name="Picture 5" descr="Screen Shot 2017-03-29 at 11.19.30 AM.png">
            <a:extLst>
              <a:ext uri="{FF2B5EF4-FFF2-40B4-BE49-F238E27FC236}">
                <a16:creationId xmlns:a16="http://schemas.microsoft.com/office/drawing/2014/main" id="{C63B2F9E-BC5B-E049-9C67-7C9F1C12C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r="2208" b="4938"/>
          <a:stretch/>
        </p:blipFill>
        <p:spPr>
          <a:xfrm>
            <a:off x="5023765" y="2558833"/>
            <a:ext cx="5443407" cy="264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8C2C1A-7FBF-9746-AD62-667D7B3CDE0E}"/>
              </a:ext>
            </a:extLst>
          </p:cNvPr>
          <p:cNvSpPr txBox="1"/>
          <p:nvPr/>
        </p:nvSpPr>
        <p:spPr>
          <a:xfrm>
            <a:off x="2106706" y="5530632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N. Halas </a:t>
            </a:r>
            <a:r>
              <a:rPr lang="en-US" i="1" dirty="0"/>
              <a:t>et al</a:t>
            </a:r>
            <a:r>
              <a:rPr lang="en-US" dirty="0"/>
              <a:t>. Nano </a:t>
            </a:r>
            <a:r>
              <a:rPr lang="en-US" dirty="0" err="1"/>
              <a:t>Lett</a:t>
            </a:r>
            <a:r>
              <a:rPr lang="en-US" dirty="0"/>
              <a:t>. 2012.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A63A2-CE1B-4543-B982-6C8FD73E1443}"/>
              </a:ext>
            </a:extLst>
          </p:cNvPr>
          <p:cNvSpPr txBox="1"/>
          <p:nvPr/>
        </p:nvSpPr>
        <p:spPr>
          <a:xfrm>
            <a:off x="6577106" y="5510919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S. </a:t>
            </a:r>
            <a:r>
              <a:rPr lang="en-US" dirty="0" err="1"/>
              <a:t>Linic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ACS Nano. 2015.</a:t>
            </a:r>
          </a:p>
        </p:txBody>
      </p:sp>
    </p:spTree>
    <p:extLst>
      <p:ext uri="{BB962C8B-B14F-4D97-AF65-F5344CB8AC3E}">
        <p14:creationId xmlns:p14="http://schemas.microsoft.com/office/powerpoint/2010/main" val="5646166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34" y="1940410"/>
            <a:ext cx="8515531" cy="3843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701348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110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sp>
        <p:nvSpPr>
          <p:cNvPr id="7" name="Up Arrow 6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69141" y="3181394"/>
            <a:ext cx="3482917" cy="2253467"/>
            <a:chOff x="2468961" y="2114633"/>
            <a:chExt cx="4641770" cy="30032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8236646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111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65700" y="3679429"/>
            <a:ext cx="2222500" cy="14962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965700" y="3702448"/>
            <a:ext cx="2222500" cy="14501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83200" y="3517782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Switch order!</a:t>
            </a:r>
          </a:p>
        </p:txBody>
      </p:sp>
      <p:sp>
        <p:nvSpPr>
          <p:cNvPr id="13" name="Up Arrow 12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30" y="2107096"/>
            <a:ext cx="3227338" cy="47509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61799" y="1263097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Full-wave Simulations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6519823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3485-82A7-FE44-9D3A-94882C12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625E0-4377-6740-8C87-CACB8E84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2F147-BEB5-9E4F-97DB-B9A71AFF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409700"/>
            <a:ext cx="749300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EEEC2-30C0-4A48-8003-04F0F44D02DB}"/>
              </a:ext>
            </a:extLst>
          </p:cNvPr>
          <p:cNvSpPr txBox="1"/>
          <p:nvPr/>
        </p:nvSpPr>
        <p:spPr>
          <a:xfrm>
            <a:off x="2149310" y="5629978"/>
            <a:ext cx="789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Li, C., Lee, S., Qian, Z., Woods, C., Park, S.-J., and </a:t>
            </a:r>
            <a:r>
              <a:rPr lang="en-US" dirty="0" err="1"/>
              <a:t>Fakhraai</a:t>
            </a:r>
            <a:r>
              <a:rPr lang="en-US" dirty="0"/>
              <a:t>, Z. </a:t>
            </a:r>
            <a:r>
              <a:rPr lang="en-US" i="1" dirty="0"/>
              <a:t>J. Phys. Chem. C</a:t>
            </a:r>
            <a:r>
              <a:rPr lang="en-US" dirty="0"/>
              <a:t>. 2018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E2AB60-E64E-D042-8786-EA4BE5D70DC2}"/>
              </a:ext>
            </a:extLst>
          </p:cNvPr>
          <p:cNvCxnSpPr/>
          <p:nvPr/>
        </p:nvCxnSpPr>
        <p:spPr>
          <a:xfrm>
            <a:off x="2923309" y="2119745"/>
            <a:ext cx="9975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EE41C-88FC-6C47-9279-2F022355AAB1}"/>
              </a:ext>
            </a:extLst>
          </p:cNvPr>
          <p:cNvCxnSpPr>
            <a:cxnSpLocks/>
          </p:cNvCxnSpPr>
          <p:nvPr/>
        </p:nvCxnSpPr>
        <p:spPr>
          <a:xfrm flipV="1">
            <a:off x="3422072" y="1593273"/>
            <a:ext cx="0" cy="969818"/>
          </a:xfrm>
          <a:prstGeom prst="straightConnector1">
            <a:avLst/>
          </a:prstGeom>
          <a:ln w="76200">
            <a:solidFill>
              <a:srgbClr val="000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786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System: Arrays of Silver Nanospheres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478243" y="3685772"/>
            <a:ext cx="3260012" cy="210924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BDB928-3942-4640-A072-08A4D97FC5E6}"/>
              </a:ext>
            </a:extLst>
          </p:cNvPr>
          <p:cNvGrpSpPr/>
          <p:nvPr/>
        </p:nvGrpSpPr>
        <p:grpSpPr>
          <a:xfrm>
            <a:off x="6967536" y="2493818"/>
            <a:ext cx="3286128" cy="3301200"/>
            <a:chOff x="7731004" y="1922501"/>
            <a:chExt cx="2999292" cy="301304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C0030F5-E838-CA46-9405-C9001D98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1" y="3353287"/>
              <a:ext cx="509073" cy="50460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A440AF7-835D-D742-B945-1E15BD350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4072645"/>
              <a:ext cx="509073" cy="50460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8051C1-5E6A-ED48-ACC3-95D7DCF9F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3353287"/>
              <a:ext cx="509073" cy="50460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030EBD-D441-DD49-957B-D3F3EF84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4072645"/>
              <a:ext cx="509073" cy="50460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DF0ACDB-9711-4540-AA69-FC492ADD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994991"/>
              <a:ext cx="509073" cy="50460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0A0E88F-618F-8341-9451-07B9FDA4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4430941"/>
              <a:ext cx="509073" cy="50460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F3669FA-4066-2B42-BBFD-AE68602F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3" y="3353287"/>
              <a:ext cx="509073" cy="50460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7D5708-B149-3845-8361-D330304A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1" y="4072645"/>
              <a:ext cx="509073" cy="50460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3F3E14-9C4F-6140-A6E8-51681146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9" y="2994991"/>
              <a:ext cx="509073" cy="50460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B2E4134-544C-CE49-80C9-36E4AD6A7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4430941"/>
              <a:ext cx="509073" cy="50460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42ABF6C-1323-DD45-BA9A-29ABDE068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1922501"/>
              <a:ext cx="509073" cy="50460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3EABF3-3F94-EA4A-AAD4-8A74C9C7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280797"/>
              <a:ext cx="509073" cy="5046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A9088F1-CE93-DB4A-97CB-DA5269E85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2280797"/>
              <a:ext cx="509073" cy="50460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F8BA42-29AD-B043-8B2D-50A3D391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97" y="3479214"/>
            <a:ext cx="215900" cy="215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B07D8F6-A9CA-9545-86E7-91CCC054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422" y="2648464"/>
            <a:ext cx="215900" cy="215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94C339-CBCC-3141-B1CF-880C3154283E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3793085" y="39600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292D90-79A1-9E46-9E92-AA8AA965BE8F}"/>
              </a:ext>
            </a:extLst>
          </p:cNvPr>
          <p:cNvCxnSpPr>
            <a:cxnSpLocks/>
          </p:cNvCxnSpPr>
          <p:nvPr/>
        </p:nvCxnSpPr>
        <p:spPr>
          <a:xfrm flipH="1">
            <a:off x="7654589" y="31747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EB47D26-65C3-9646-92D9-E8C518F03437}"/>
              </a:ext>
            </a:extLst>
          </p:cNvPr>
          <p:cNvCxnSpPr>
            <a:cxnSpLocks/>
          </p:cNvCxnSpPr>
          <p:nvPr/>
        </p:nvCxnSpPr>
        <p:spPr>
          <a:xfrm flipH="1">
            <a:off x="3793084" y="5135354"/>
            <a:ext cx="661275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80E6598-3A25-EE42-96E7-5FB62955664F}"/>
              </a:ext>
            </a:extLst>
          </p:cNvPr>
          <p:cNvCxnSpPr>
            <a:cxnSpLocks/>
          </p:cNvCxnSpPr>
          <p:nvPr/>
        </p:nvCxnSpPr>
        <p:spPr>
          <a:xfrm flipH="1" flipV="1">
            <a:off x="7246415" y="5135354"/>
            <a:ext cx="684836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6354539-8D96-3741-B291-FA1DB929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05" y="5450818"/>
            <a:ext cx="977900" cy="241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5F4D8F8-F03A-DF40-B697-EEF34C7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522" y="5466369"/>
            <a:ext cx="977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285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Plasmons of the 2-mer and 3-mer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437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spectral switching via system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115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36488" y="3742082"/>
            <a:ext cx="2692150" cy="174183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/>
          <p:nvPr/>
        </p:nvCxnSpPr>
        <p:spPr>
          <a:xfrm flipH="1" flipV="1">
            <a:off x="2519635" y="3972852"/>
            <a:ext cx="22847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748106" y="4935846"/>
            <a:ext cx="552061" cy="321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296154" y="1616205"/>
            <a:ext cx="5977867" cy="3867713"/>
            <a:chOff x="2468961" y="2114633"/>
            <a:chExt cx="4641770" cy="300325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53" name="Straight Connector 52"/>
          <p:cNvCxnSpPr/>
          <p:nvPr/>
        </p:nvCxnSpPr>
        <p:spPr>
          <a:xfrm flipH="1">
            <a:off x="9033551" y="2145357"/>
            <a:ext cx="50731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540865" y="4266937"/>
            <a:ext cx="1225839" cy="756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Up Arrow 58"/>
          <p:cNvSpPr/>
          <p:nvPr/>
        </p:nvSpPr>
        <p:spPr>
          <a:xfrm rot="4341103">
            <a:off x="4175133" y="3018690"/>
            <a:ext cx="630947" cy="1641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2097" y="4823684"/>
            <a:ext cx="343223" cy="524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439697-F3B1-5B43-B6B0-7165363A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60" y="3522489"/>
            <a:ext cx="215900" cy="2159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33E07A-9A50-9D49-B39A-600944333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53" y="5193634"/>
            <a:ext cx="9779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65F01-5C75-FF4B-9E89-9074450FF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350" y="1797160"/>
            <a:ext cx="3302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104C2-0E32-D642-8EC9-B917DA572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784" y="4806173"/>
            <a:ext cx="1092200" cy="381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A7E32EF-1F5F-7E4C-B9C2-CCE0C790F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9" y="5705815"/>
            <a:ext cx="5118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48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1191419"/>
            <a:ext cx="49911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883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2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30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4" b="34498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98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Photovoltaic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E728-F9C9-E045-9405-C747A37D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760663"/>
            <a:ext cx="6502400" cy="276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64BB1-BA55-F64B-9614-F2D3D95EA08D}"/>
              </a:ext>
            </a:extLst>
          </p:cNvPr>
          <p:cNvSpPr txBox="1"/>
          <p:nvPr/>
        </p:nvSpPr>
        <p:spPr>
          <a:xfrm>
            <a:off x="4171947" y="6279635"/>
            <a:ext cx="384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Sanden, S.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i="1" dirty="0"/>
              <a:t>J. Phys. Chem. C</a:t>
            </a:r>
            <a:r>
              <a:rPr lang="en-US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839518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13" b="789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624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the magnetic plasmons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99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3207463" y="2301700"/>
            <a:ext cx="5774612" cy="3736206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4586288" y="2686050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7022457" y="2681949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3996451" y="326671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4540925" y="380923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6420596" y="327623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6965070" y="381875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984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15A388D-06A3-7D47-A8B4-485E2DB7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736850"/>
            <a:ext cx="9042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65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756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10240244" y="362765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11205395" y="361140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0BB0FE-7FC5-C04C-912C-EFDB96934A6D}"/>
              </a:ext>
            </a:extLst>
          </p:cNvPr>
          <p:cNvSpPr/>
          <p:nvPr/>
        </p:nvSpPr>
        <p:spPr>
          <a:xfrm>
            <a:off x="7615238" y="2986088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CC8C5C-0E86-4847-987D-7801714B4660}"/>
              </a:ext>
            </a:extLst>
          </p:cNvPr>
          <p:cNvSpPr/>
          <p:nvPr/>
        </p:nvSpPr>
        <p:spPr>
          <a:xfrm>
            <a:off x="3095628" y="4303195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3C539C-C71C-E64F-88AF-F31EE82BD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50"/>
          <a:stretch/>
        </p:blipFill>
        <p:spPr>
          <a:xfrm>
            <a:off x="7947857" y="382813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53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10006566" y="592811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10222273" y="807745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10966952" y="596583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11182659" y="811516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0BB0FE-7FC5-C04C-912C-EFDB96934A6D}"/>
              </a:ext>
            </a:extLst>
          </p:cNvPr>
          <p:cNvSpPr/>
          <p:nvPr/>
        </p:nvSpPr>
        <p:spPr>
          <a:xfrm>
            <a:off x="3528983" y="2986088"/>
            <a:ext cx="4414867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CC8C5C-0E86-4847-987D-7801714B4660}"/>
              </a:ext>
            </a:extLst>
          </p:cNvPr>
          <p:cNvSpPr/>
          <p:nvPr/>
        </p:nvSpPr>
        <p:spPr>
          <a:xfrm>
            <a:off x="3095628" y="4303195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09A109-72B2-7943-A26E-40C60B160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56" b="35994"/>
          <a:stretch/>
        </p:blipFill>
        <p:spPr>
          <a:xfrm>
            <a:off x="7947857" y="382813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844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10240244" y="362765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11205395" y="361140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10006566" y="592811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10222273" y="807745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10966952" y="596583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11182659" y="811516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10FC71-65A4-7E44-9A3F-D8658D66F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" t="66541" r="77" b="1709"/>
          <a:stretch/>
        </p:blipFill>
        <p:spPr>
          <a:xfrm>
            <a:off x="7947857" y="389957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926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64C4-DE79-9D4D-9433-DE0242BB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angular dependence of scattered 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63EE-755D-EB49-9B40-55138774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7C743-037E-A24D-B8D0-49592B4F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47" y="1690688"/>
            <a:ext cx="4477310" cy="4041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8DE8F-8896-BC4E-A63E-69A7B96098FE}"/>
              </a:ext>
            </a:extLst>
          </p:cNvPr>
          <p:cNvSpPr txBox="1"/>
          <p:nvPr/>
        </p:nvSpPr>
        <p:spPr>
          <a:xfrm>
            <a:off x="6628745" y="5892581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and </a:t>
            </a:r>
            <a:r>
              <a:rPr lang="en-US" dirty="0" err="1"/>
              <a:t>Polman</a:t>
            </a:r>
            <a:r>
              <a:rPr lang="en-US" dirty="0"/>
              <a:t>, A. </a:t>
            </a:r>
            <a:r>
              <a:rPr lang="en-US" i="1" dirty="0"/>
              <a:t>Appl. Phys. Lett.</a:t>
            </a:r>
            <a:r>
              <a:rPr lang="en-US" dirty="0"/>
              <a:t> 2011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E06219-0B98-FE4C-85E0-8DA6F84D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2" y="2619631"/>
            <a:ext cx="5108246" cy="2192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26423-924F-F64C-B396-6B39FEF96D5F}"/>
              </a:ext>
            </a:extLst>
          </p:cNvPr>
          <p:cNvSpPr txBox="1"/>
          <p:nvPr/>
        </p:nvSpPr>
        <p:spPr>
          <a:xfrm>
            <a:off x="1096308" y="5890774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</a:t>
            </a:r>
            <a:r>
              <a:rPr lang="en-US" dirty="0" err="1"/>
              <a:t>Polman</a:t>
            </a:r>
            <a:r>
              <a:rPr lang="en-US" dirty="0"/>
              <a:t>, A., and </a:t>
            </a:r>
            <a:r>
              <a:rPr lang="en-US" dirty="0" err="1"/>
              <a:t>Koenderink</a:t>
            </a:r>
            <a:r>
              <a:rPr lang="en-US" dirty="0"/>
              <a:t>, F. </a:t>
            </a:r>
            <a:r>
              <a:rPr lang="en-US" i="1" dirty="0"/>
              <a:t>Nano Lett.</a:t>
            </a:r>
            <a:r>
              <a:rPr lang="en-US" dirty="0"/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7015022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A577-284A-A840-97FF-030D5BA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spectra of magnetic oligomers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D54B9-5F72-2245-BF3C-563A61D6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90B0E-B1D0-4C4C-85E2-F7E1D443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01" y="1585913"/>
            <a:ext cx="8894276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sensing and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DE7BB-A2BF-914A-8A80-ED7654E9E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532093"/>
            <a:ext cx="10058400" cy="2713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544DA-2A9E-5443-8AFD-A2D4335DB361}"/>
              </a:ext>
            </a:extLst>
          </p:cNvPr>
          <p:cNvSpPr txBox="1"/>
          <p:nvPr/>
        </p:nvSpPr>
        <p:spPr>
          <a:xfrm>
            <a:off x="4646149" y="5526557"/>
            <a:ext cx="289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Jin</a:t>
            </a:r>
            <a:r>
              <a:rPr lang="en-US" dirty="0"/>
              <a:t>, Y.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Comm. </a:t>
            </a:r>
            <a:r>
              <a:rPr lang="en-US" dirty="0"/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7422870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37B9-7D99-F544-9185-1AA25F723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20192-D152-9948-94E6-7CB70935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45A0A-F106-AB42-B227-B4FAF4B21429}"/>
              </a:ext>
            </a:extLst>
          </p:cNvPr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1E381-8272-6849-9E88-68DB3403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57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D60E-5301-604D-A1CD-A1A08782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B8D4-3BE9-7A45-9BD2-B2DBA3A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EBA75-2EFD-454B-96D4-97AC301F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20"/>
          <a:stretch/>
        </p:blipFill>
        <p:spPr>
          <a:xfrm>
            <a:off x="2823943" y="1854192"/>
            <a:ext cx="6039069" cy="219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4E20E-E6EC-3D4C-A6C5-CF4B909CD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8" b="22683"/>
          <a:stretch/>
        </p:blipFill>
        <p:spPr>
          <a:xfrm>
            <a:off x="2823944" y="4003684"/>
            <a:ext cx="6039068" cy="21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33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93" y="1656572"/>
            <a:ext cx="6577013" cy="5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05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72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909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33034" r="83" b="34538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177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67759" r="83" b="-187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224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386222"/>
            <a:ext cx="4140200" cy="54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42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20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7800" y="586740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58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89" b="32731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967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78" b="142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Electromagnetic cloaking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B9498-BFFB-D34C-8399-CD63C101CA26}"/>
              </a:ext>
            </a:extLst>
          </p:cNvPr>
          <p:cNvSpPr txBox="1"/>
          <p:nvPr/>
        </p:nvSpPr>
        <p:spPr>
          <a:xfrm>
            <a:off x="4181061" y="6354247"/>
            <a:ext cx="38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Guild,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Wave Motion</a:t>
            </a:r>
            <a:r>
              <a:rPr lang="en-US" dirty="0"/>
              <a:t> 2011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F145F-EE80-BC41-B977-BFFB20E6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18" y="2779614"/>
            <a:ext cx="6629763" cy="31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7597-FA8E-5346-957E-11F31F84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A34C-25D2-0F48-B572-95FB6844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plasmon spectrum of a cluster of metal nanoparticles depends on MNP size and cluster shape</a:t>
            </a:r>
          </a:p>
          <a:p>
            <a:r>
              <a:rPr lang="en-US" dirty="0"/>
              <a:t>Without retardation effects, we would never be able to describe the above phenomenon!</a:t>
            </a:r>
          </a:p>
          <a:p>
            <a:r>
              <a:rPr lang="en-US" dirty="0"/>
              <a:t>Angle-resolved CL is a useful tool for extracting angle-dependent radiative information about metal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2F467-63BF-684F-926B-FCE0C8B5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00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140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84F2C575-6221-984F-ADA6-D312BF5997A1}"/>
              </a:ext>
            </a:extLst>
          </p:cNvPr>
          <p:cNvSpPr/>
          <p:nvPr/>
        </p:nvSpPr>
        <p:spPr>
          <a:xfrm>
            <a:off x="508000" y="554196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166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770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A2724-5E79-5045-A578-8E8A077F0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51852" r="44028"/>
          <a:stretch/>
        </p:blipFill>
        <p:spPr>
          <a:xfrm rot="12383306">
            <a:off x="6003791" y="1104900"/>
            <a:ext cx="2971800" cy="3302000"/>
          </a:xfrm>
          <a:prstGeom prst="rect">
            <a:avLst/>
          </a:prstGeom>
        </p:spPr>
      </p:pic>
      <p:pic>
        <p:nvPicPr>
          <p:cNvPr id="9" name="Picture 8" descr="lightarrow.pdf">
            <a:extLst>
              <a:ext uri="{FF2B5EF4-FFF2-40B4-BE49-F238E27FC236}">
                <a16:creationId xmlns:a16="http://schemas.microsoft.com/office/drawing/2014/main" id="{499A1FEF-74D6-4644-8D65-18BBE7816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36073">
            <a:off x="5134404" y="3434926"/>
            <a:ext cx="999912" cy="14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24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39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DFB7-F2F2-8445-AAC0-F0DFDB82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Extracurriculars</a:t>
            </a:r>
            <a:r>
              <a:rPr lang="en-US" dirty="0"/>
              <a:t> </a:t>
            </a:r>
            <a:br>
              <a:rPr lang="en-US"/>
            </a:br>
            <a:r>
              <a:rPr lang="en-US"/>
              <a:t>Community-Building </a:t>
            </a:r>
            <a:r>
              <a:rPr lang="en-US" dirty="0"/>
              <a:t>and Science Advocacy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FC074-3BDF-BA48-A755-CDDA79EC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3500" dirty="0"/>
              <a:t>“Imagine if this type of work was a recognized part of your Ph.D.” </a:t>
            </a:r>
          </a:p>
          <a:p>
            <a:pPr marL="0" indent="0" algn="ctr">
              <a:buNone/>
            </a:pPr>
            <a:r>
              <a:rPr lang="mr-IN" sz="3500" dirty="0"/>
              <a:t>–</a:t>
            </a:r>
            <a:r>
              <a:rPr lang="en-US" sz="3500" dirty="0"/>
              <a:t> Dr. Sarah Vorpahl</a:t>
            </a:r>
            <a:endParaRPr lang="en-US" dirty="0"/>
          </a:p>
          <a:p>
            <a:r>
              <a:rPr lang="en-US" dirty="0"/>
              <a:t>Founder and President, Out in STEM at UW</a:t>
            </a:r>
          </a:p>
          <a:p>
            <a:r>
              <a:rPr lang="en-US" dirty="0"/>
              <a:t>Founder, Chemistry Department Mentorship Network</a:t>
            </a:r>
          </a:p>
          <a:p>
            <a:r>
              <a:rPr lang="en-US" dirty="0"/>
              <a:t>Organizer, Strengthening STEM through Diversity</a:t>
            </a:r>
          </a:p>
          <a:p>
            <a:r>
              <a:rPr lang="en-US" dirty="0"/>
              <a:t>Organizer, Strategies for Cultivating Inclusion in STEM</a:t>
            </a:r>
          </a:p>
          <a:p>
            <a:r>
              <a:rPr lang="en-US" dirty="0"/>
              <a:t>Clean Energy Institute Education and Training Fellow</a:t>
            </a:r>
          </a:p>
          <a:p>
            <a:r>
              <a:rPr lang="en-US" dirty="0"/>
              <a:t>Pacific Science Center Science Communication Fellow</a:t>
            </a:r>
          </a:p>
          <a:p>
            <a:r>
              <a:rPr lang="en-US" dirty="0"/>
              <a:t>Speaker, 2018 March for Science - Seattle</a:t>
            </a:r>
          </a:p>
          <a:p>
            <a:r>
              <a:rPr lang="en-US" dirty="0"/>
              <a:t>Husky 100, 2017 Cohort</a:t>
            </a:r>
          </a:p>
          <a:p>
            <a:r>
              <a:rPr lang="en-US" dirty="0"/>
              <a:t>Secretary, Women in Chemical Sciences (2015-2016)</a:t>
            </a:r>
          </a:p>
          <a:p>
            <a:r>
              <a:rPr lang="en-US" dirty="0"/>
              <a:t>Hillel UW </a:t>
            </a:r>
            <a:r>
              <a:rPr lang="en-US" dirty="0" err="1"/>
              <a:t>Nachshon</a:t>
            </a:r>
            <a:r>
              <a:rPr lang="en-US" dirty="0"/>
              <a:t> Award (2018)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C9E1-EC32-ED4E-8D5B-91C81016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137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368425"/>
            <a:ext cx="5801784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31622" y="5987018"/>
            <a:ext cx="35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Masiello</a:t>
            </a:r>
            <a:r>
              <a:rPr lang="en-US" dirty="0"/>
              <a:t> group, March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9984" y="704404"/>
            <a:ext cx="47701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The </a:t>
            </a:r>
            <a:r>
              <a:rPr lang="en-US" sz="3200" dirty="0" err="1"/>
              <a:t>Masiello</a:t>
            </a:r>
            <a:r>
              <a:rPr lang="en-US" sz="3200" dirty="0"/>
              <a:t> Group: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Prof. David </a:t>
            </a:r>
            <a:r>
              <a:rPr lang="en-US" sz="3200" dirty="0" err="1"/>
              <a:t>Masiello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Charles </a:t>
            </a:r>
            <a:r>
              <a:rPr lang="en-US" sz="3200" dirty="0" err="1"/>
              <a:t>Cherqui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Zhaoxia</a:t>
            </a:r>
            <a:r>
              <a:rPr lang="en-US" sz="3200" dirty="0"/>
              <a:t> Qian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Nicholas Bigelow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Niket</a:t>
            </a:r>
            <a:r>
              <a:rPr lang="en-US" sz="3200" dirty="0"/>
              <a:t> Thakkar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Steven </a:t>
            </a:r>
            <a:r>
              <a:rPr lang="en-US" sz="3200" dirty="0" err="1"/>
              <a:t>Quillin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Jacob </a:t>
            </a:r>
            <a:r>
              <a:rPr lang="en-US" sz="3200" dirty="0" err="1"/>
              <a:t>Busche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Harrison Goldwyn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Kevin Smith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Elliot </a:t>
            </a:r>
            <a:r>
              <a:rPr lang="en-US" sz="3200" dirty="0" err="1"/>
              <a:t>Beutler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Claire West</a:t>
            </a:r>
          </a:p>
        </p:txBody>
      </p:sp>
    </p:spTree>
    <p:extLst>
      <p:ext uri="{BB962C8B-B14F-4D97-AF65-F5344CB8AC3E}">
        <p14:creationId xmlns:p14="http://schemas.microsoft.com/office/powerpoint/2010/main" val="5451686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7721-6498-4541-A4D8-5168BB5E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14BF-A32E-6B42-A328-C444BC15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Doctoral Committee</a:t>
            </a:r>
          </a:p>
          <a:p>
            <a:pPr lvl="1"/>
            <a:r>
              <a:rPr lang="en-US" dirty="0"/>
              <a:t>Prof. David Ginger</a:t>
            </a:r>
          </a:p>
          <a:p>
            <a:pPr lvl="1"/>
            <a:r>
              <a:rPr lang="en-US" dirty="0"/>
              <a:t>Prof. Sarah Keller</a:t>
            </a:r>
          </a:p>
          <a:p>
            <a:pPr lvl="1"/>
            <a:r>
              <a:rPr lang="en-US" dirty="0"/>
              <a:t>Prof. Elizabeth 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8BE82-2120-1445-9A87-64AD1A5B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06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CCED-B906-E341-8894-490B28ED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0CC5-D547-C341-81EA-ED4B925AD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68840-97FF-BC44-9A39-F20B3F1D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0293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0CFE-B9FB-1F4B-A7F8-A0A87E8A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672D3-0617-8D43-A262-5ADFF7CD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E6EDA-32C2-864F-B580-A324DB6A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67" b="7315"/>
          <a:stretch/>
        </p:blipFill>
        <p:spPr>
          <a:xfrm>
            <a:off x="3520225" y="1485900"/>
            <a:ext cx="5151549" cy="487045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84843727-EC4F-3B43-A1A9-3FD9BA89D3DE}"/>
              </a:ext>
            </a:extLst>
          </p:cNvPr>
          <p:cNvSpPr/>
          <p:nvPr/>
        </p:nvSpPr>
        <p:spPr>
          <a:xfrm>
            <a:off x="6248400" y="2463800"/>
            <a:ext cx="1358900" cy="1358900"/>
          </a:xfrm>
          <a:prstGeom prst="donut">
            <a:avLst>
              <a:gd name="adj" fmla="val 7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28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872B0-B8F9-F14C-8644-38C1AEA2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600200"/>
            <a:ext cx="4317640" cy="4756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46577-5DAF-084F-B67E-B006B3AADB86}"/>
              </a:ext>
            </a:extLst>
          </p:cNvPr>
          <p:cNvSpPr txBox="1"/>
          <p:nvPr/>
        </p:nvSpPr>
        <p:spPr>
          <a:xfrm>
            <a:off x="2570313" y="6491287"/>
            <a:ext cx="479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Ruivo</a:t>
            </a:r>
            <a:r>
              <a:rPr lang="en-US" dirty="0"/>
              <a:t>, A.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Journal of Cultural Heritage</a:t>
            </a:r>
            <a:r>
              <a:rPr lang="en-US" dirty="0"/>
              <a:t>. 2008.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E2E73-C3EC-7C46-A051-DB569BFE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473324"/>
            <a:ext cx="4030035" cy="3009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AB0BF-8A7E-E54E-8F06-D90BC92135E2}"/>
              </a:ext>
            </a:extLst>
          </p:cNvPr>
          <p:cNvSpPr txBox="1"/>
          <p:nvPr/>
        </p:nvSpPr>
        <p:spPr>
          <a:xfrm>
            <a:off x="7847442" y="6495018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Duncan, K. A.,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J. Chem. Ed.</a:t>
            </a:r>
            <a:r>
              <a:rPr lang="en-US" dirty="0"/>
              <a:t> 2010.</a:t>
            </a:r>
          </a:p>
        </p:txBody>
      </p:sp>
    </p:spTree>
    <p:extLst>
      <p:ext uri="{BB962C8B-B14F-4D97-AF65-F5344CB8AC3E}">
        <p14:creationId xmlns:p14="http://schemas.microsoft.com/office/powerpoint/2010/main" val="9015870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3AAB-2672-A343-9E99-F7683BA8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C00C-1CA8-B144-9954-5115A183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EXTRA STUFF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F3ADC-7C90-BB47-B96E-B2B3DBE6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989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r="45404" b="54551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5565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0" t="-117" r="-90" b="54668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014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7" t="44972" r="45403" b="9579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4800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1" t="44972" r="-91" b="9579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426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133600"/>
            <a:ext cx="307497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438400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2590800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1981200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133600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38400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2590800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1981200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133600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438400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133600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438400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2590800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1981200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133600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38400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2590800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1981200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33600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438400"/>
            <a:ext cx="307497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2590800"/>
            <a:ext cx="307497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1981200"/>
            <a:ext cx="307497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133600"/>
            <a:ext cx="307497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438400"/>
            <a:ext cx="307497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133600"/>
            <a:ext cx="307497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438400"/>
            <a:ext cx="307497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2590800"/>
            <a:ext cx="307497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981200"/>
            <a:ext cx="307497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133600"/>
            <a:ext cx="307497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438400"/>
            <a:ext cx="307497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2590800"/>
            <a:ext cx="307497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981200"/>
            <a:ext cx="307497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133600"/>
            <a:ext cx="307497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438400"/>
            <a:ext cx="307497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676400"/>
            <a:ext cx="307497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1524000"/>
            <a:ext cx="307497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676400"/>
            <a:ext cx="30749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91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know the </a:t>
            </a:r>
            <a:r>
              <a:rPr lang="en-US" dirty="0" err="1"/>
              <a:t>quasistatic</a:t>
            </a:r>
            <a:r>
              <a:rPr lang="en-US" dirty="0"/>
              <a:t> model doesn’t work at large sizes: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24069"/>
            <a:ext cx="10058400" cy="423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72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model predicts multiple spectral switches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2" y="1690688"/>
            <a:ext cx="5770155" cy="48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5618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in spacing calculations are due largely to the exponential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42272"/>
            <a:ext cx="10058400" cy="39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4068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tunable variable: </a:t>
            </a:r>
            <a:r>
              <a:rPr lang="en-US" dirty="0" err="1"/>
              <a:t>interparticle</a:t>
            </a:r>
            <a:r>
              <a:rPr lang="en-US" dirty="0"/>
              <a:t>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03" y="2282071"/>
            <a:ext cx="2524594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60550"/>
            <a:ext cx="3035300" cy="284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2042" y="4972050"/>
            <a:ext cx="26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 </a:t>
            </a:r>
            <a:r>
              <a:rPr lang="en-US" dirty="0"/>
              <a:t>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720" y="4972050"/>
            <a:ext cx="329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Tan, S.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Nanotech.</a:t>
            </a:r>
            <a:r>
              <a:rPr lang="en-US" dirty="0"/>
              <a:t> 2011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0204" y="4972050"/>
            <a:ext cx="24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Qian,Z</a:t>
            </a:r>
            <a:r>
              <a:rPr lang="en-US" dirty="0"/>
              <a:t>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</a:t>
            </a:r>
            <a:r>
              <a:rPr lang="en-US" dirty="0"/>
              <a:t>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2282071"/>
            <a:ext cx="4940300" cy="20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36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4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2-mer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175422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3044" r="49946" b="92045"/>
          <a:stretch/>
        </p:blipFill>
        <p:spPr>
          <a:xfrm>
            <a:off x="6477000" y="3063858"/>
            <a:ext cx="6123764" cy="1635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3543300" y="2413000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6438900" y="3500428"/>
            <a:ext cx="5753100" cy="779472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683250" y="2441971"/>
            <a:ext cx="6508750" cy="105845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43300" y="2768600"/>
            <a:ext cx="2895600" cy="15113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05750" y="432966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Tiny splitting! (&lt; .01 eV)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6635135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" b="68333"/>
          <a:stretch/>
        </p:blipFill>
        <p:spPr>
          <a:xfrm>
            <a:off x="838200" y="1935163"/>
            <a:ext cx="10020300" cy="4176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962071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547100" y="2480856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25031" y="2615202"/>
            <a:ext cx="5842001" cy="991197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67032" y="2480856"/>
            <a:ext cx="2380067" cy="13434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167032" y="2836456"/>
            <a:ext cx="2380067" cy="769943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5" t="4137" r="1413" b="91605"/>
          <a:stretch/>
        </p:blipFill>
        <p:spPr>
          <a:xfrm>
            <a:off x="373468" y="2463191"/>
            <a:ext cx="5793565" cy="15069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60550" y="364642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Bigger splitting! (.01 - .1 eV)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81" y="5970984"/>
            <a:ext cx="6922438" cy="770731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8696640" y="6024700"/>
            <a:ext cx="982937" cy="5197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5004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Length Scales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0914"/>
            <a:ext cx="10515600" cy="40254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65" y="4878644"/>
            <a:ext cx="2099544" cy="661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269044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573844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726244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116644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269044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573844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726244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116644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269044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573844"/>
            <a:ext cx="307497" cy="304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613657" y="4421444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18457" y="3108960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8839" y="3108959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34916671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2026" cy="4351338"/>
          </a:xfrm>
        </p:spPr>
        <p:txBody>
          <a:bodyPr/>
          <a:lstStyle/>
          <a:p>
            <a:r>
              <a:rPr lang="en-US" dirty="0"/>
              <a:t>Magnetic </a:t>
            </a:r>
            <a:r>
              <a:rPr lang="en-US" dirty="0" err="1"/>
              <a:t>plasmons</a:t>
            </a:r>
            <a:r>
              <a:rPr lang="en-US" dirty="0"/>
              <a:t> exhibit tunable spectral ordering</a:t>
            </a:r>
          </a:p>
          <a:p>
            <a:r>
              <a:rPr lang="en-US" dirty="0"/>
              <a:t>This effect is more pronounced for oligomers with larger constituent particles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167786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404556184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690191" y="2385391"/>
            <a:ext cx="0" cy="3723861"/>
          </a:xfrm>
          <a:prstGeom prst="line">
            <a:avLst/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57126" y="5415199"/>
            <a:ext cx="379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Retardation effects become important for this array when it is around ¼ </a:t>
            </a:r>
            <a:r>
              <a:rPr lang="en-US"/>
              <a:t>the wavelength of light!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81332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3679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03980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62366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B2D9-4D18-7E44-926F-9011210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ame 1"/>
          <p:cNvSpPr/>
          <p:nvPr/>
        </p:nvSpPr>
        <p:spPr>
          <a:xfrm>
            <a:off x="5867401" y="2914650"/>
            <a:ext cx="690562" cy="1014414"/>
          </a:xfrm>
          <a:prstGeom prst="frame">
            <a:avLst>
              <a:gd name="adj1" fmla="val 668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11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115049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2407" y="258764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938818">
            <a:off x="8037476" y="-1251853"/>
            <a:ext cx="357187" cy="675933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7434830">
            <a:off x="8085921" y="1376246"/>
            <a:ext cx="357187" cy="6672381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78462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3684146" y="4775711"/>
            <a:ext cx="209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Skin depth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078462" y="1524000"/>
            <a:ext cx="10365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33924" y="9666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10s of nm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405877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431801" y="2933700"/>
            <a:ext cx="1127759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21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72026" y="5334000"/>
            <a:ext cx="270033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7358" y="5495836"/>
            <a:ext cx="17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10s of nm</a:t>
            </a:r>
          </a:p>
          <a:p>
            <a:pPr algn="ctr"/>
            <a:r>
              <a:rPr lang="en-US" dirty="0"/>
              <a:t>(Approximately the same size as the skin depth!)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34867" y="2164819"/>
            <a:ext cx="246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100s of </a:t>
            </a:r>
            <a:r>
              <a:rPr lang="en-US"/>
              <a:t>nm </a:t>
            </a:r>
          </a:p>
          <a:p>
            <a:pPr algn="ctr"/>
            <a:r>
              <a:rPr lang="en-US" dirty="0"/>
              <a:t>(one half-wavelength)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6" y="1595373"/>
            <a:ext cx="2700337" cy="26766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964848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22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4722019" y="271462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45556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6" y="1595373"/>
            <a:ext cx="2700337" cy="26766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34545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9"/>
          <p:cNvSpPr/>
          <p:nvPr/>
        </p:nvSpPr>
        <p:spPr>
          <a:xfrm rot="10800000">
            <a:off x="4722019" y="333454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92050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23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2" name="Cross 1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ross 1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ross 2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Minus 2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inus 2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inus 2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inus 2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inus 2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7222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24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9" name="Cross 3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inus 4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inus 4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7616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25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6" name="Cross 3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84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26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5" name="Cross 34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inus 39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5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27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28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2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57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09289" y="2670275"/>
            <a:ext cx="3515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</a:t>
            </a:r>
            <a:r>
              <a:rPr lang="en-US" sz="3200" dirty="0" err="1"/>
              <a:t>plasmon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29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own Arrow 5"/>
          <p:cNvSpPr/>
          <p:nvPr/>
        </p:nvSpPr>
        <p:spPr>
          <a:xfrm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30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 rot="10800000"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</p:spTree>
    <p:extLst>
      <p:ext uri="{BB962C8B-B14F-4D97-AF65-F5344CB8AC3E}">
        <p14:creationId xmlns:p14="http://schemas.microsoft.com/office/powerpoint/2010/main" val="1556598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28E26F-0686-5E46-BC80-224105CDEEB3}"/>
              </a:ext>
            </a:extLst>
          </p:cNvPr>
          <p:cNvSpPr/>
          <p:nvPr/>
        </p:nvSpPr>
        <p:spPr>
          <a:xfrm>
            <a:off x="4792450" y="1191491"/>
            <a:ext cx="2663860" cy="4156364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31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D86E4B6-3416-3C45-8C6D-DD0F6651D62C}"/>
              </a:ext>
            </a:extLst>
          </p:cNvPr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1C93427-1C25-3A40-AF76-CC2B0FC5580A}"/>
              </a:ext>
            </a:extLst>
          </p:cNvPr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5AA662D-D6A6-D54F-AB21-1F4AC9D148E4}"/>
              </a:ext>
            </a:extLst>
          </p:cNvPr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D2AC2F8-778B-0D4C-A613-72D50455E759}"/>
              </a:ext>
            </a:extLst>
          </p:cNvPr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6523297-8625-0A45-9129-B101CE6726C2}"/>
              </a:ext>
            </a:extLst>
          </p:cNvPr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1AE8367-ACC3-2348-B290-540FD642EC9A}"/>
              </a:ext>
            </a:extLst>
          </p:cNvPr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00CABE-7C6B-FB40-BF18-F1A19DE6EEE8}"/>
              </a:ext>
            </a:extLst>
          </p:cNvPr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B20ADF-D0EE-0940-8BFF-7A76684EE1F2}"/>
              </a:ext>
            </a:extLst>
          </p:cNvPr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2BAD4B1-E601-0242-B026-C84FD910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FC655-F9EF-B94E-BCE7-651D9D4D1BEA}"/>
              </a:ext>
            </a:extLst>
          </p:cNvPr>
          <p:cNvSpPr txBox="1"/>
          <p:nvPr/>
        </p:nvSpPr>
        <p:spPr>
          <a:xfrm>
            <a:off x="6856806" y="4945390"/>
            <a:ext cx="142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heating</a:t>
            </a:r>
          </a:p>
        </p:txBody>
      </p:sp>
    </p:spTree>
    <p:extLst>
      <p:ext uri="{BB962C8B-B14F-4D97-AF65-F5344CB8AC3E}">
        <p14:creationId xmlns:p14="http://schemas.microsoft.com/office/powerpoint/2010/main" val="2882159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28E26F-0686-5E46-BC80-224105CDEEB3}"/>
              </a:ext>
            </a:extLst>
          </p:cNvPr>
          <p:cNvSpPr/>
          <p:nvPr/>
        </p:nvSpPr>
        <p:spPr>
          <a:xfrm>
            <a:off x="4792450" y="1191491"/>
            <a:ext cx="2663860" cy="4156364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32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 rot="10800000"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FC655-F9EF-B94E-BCE7-651D9D4D1BEA}"/>
              </a:ext>
            </a:extLst>
          </p:cNvPr>
          <p:cNvSpPr txBox="1"/>
          <p:nvPr/>
        </p:nvSpPr>
        <p:spPr>
          <a:xfrm>
            <a:off x="6856806" y="4945390"/>
            <a:ext cx="142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heating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C6077F7-F7F4-2647-8A30-C4BED0050220}"/>
              </a:ext>
            </a:extLst>
          </p:cNvPr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46983BA2-7385-5F4F-A591-5C918367C10A}"/>
              </a:ext>
            </a:extLst>
          </p:cNvPr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D00E2A1-C2F0-4F49-A288-4D0C3FEE6181}"/>
              </a:ext>
            </a:extLst>
          </p:cNvPr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FD98E2E-996D-DE4C-9EB3-8E00F71DAE14}"/>
              </a:ext>
            </a:extLst>
          </p:cNvPr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70C19171-4C70-354E-AF08-7E7E26768063}"/>
              </a:ext>
            </a:extLst>
          </p:cNvPr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0BFB586-FE51-6A4A-A2B3-1B0D502841C6}"/>
              </a:ext>
            </a:extLst>
          </p:cNvPr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C35E08-6C79-1F44-BD2F-D6C8531C9453}"/>
              </a:ext>
            </a:extLst>
          </p:cNvPr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55C7633-724F-2740-AE95-9A2B491C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3DD74ADE-DEBA-0D4F-B075-1BA41E45C04A}"/>
              </a:ext>
            </a:extLst>
          </p:cNvPr>
          <p:cNvCxnSpPr/>
          <p:nvPr/>
        </p:nvCxnSpPr>
        <p:spPr>
          <a:xfrm rot="10800000">
            <a:off x="2967041" y="896281"/>
            <a:ext cx="2043695" cy="962013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52672F-ABA9-1742-AB98-3DDCE62EA8AC}"/>
              </a:ext>
            </a:extLst>
          </p:cNvPr>
          <p:cNvSpPr txBox="1"/>
          <p:nvPr/>
        </p:nvSpPr>
        <p:spPr>
          <a:xfrm>
            <a:off x="378589" y="733092"/>
            <a:ext cx="259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“hot electron” generation</a:t>
            </a:r>
          </a:p>
        </p:txBody>
      </p:sp>
    </p:spTree>
    <p:extLst>
      <p:ext uri="{BB962C8B-B14F-4D97-AF65-F5344CB8AC3E}">
        <p14:creationId xmlns:p14="http://schemas.microsoft.com/office/powerpoint/2010/main" val="1635331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33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28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34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25FB7F-2BAA-FA4E-82A4-6657312C062C}"/>
              </a:ext>
            </a:extLst>
          </p:cNvPr>
          <p:cNvSpPr/>
          <p:nvPr/>
        </p:nvSpPr>
        <p:spPr>
          <a:xfrm>
            <a:off x="3702050" y="5724525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D2C38-801C-8640-BE8F-0ED8F2A04A31}"/>
              </a:ext>
            </a:extLst>
          </p:cNvPr>
          <p:cNvCxnSpPr>
            <a:cxnSpLocks/>
          </p:cNvCxnSpPr>
          <p:nvPr/>
        </p:nvCxnSpPr>
        <p:spPr>
          <a:xfrm>
            <a:off x="3937000" y="6207125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874E76-5744-2E48-BCBC-C5E878117280}"/>
              </a:ext>
            </a:extLst>
          </p:cNvPr>
          <p:cNvCxnSpPr>
            <a:cxnSpLocks/>
          </p:cNvCxnSpPr>
          <p:nvPr/>
        </p:nvCxnSpPr>
        <p:spPr>
          <a:xfrm>
            <a:off x="39497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3C5A45-956E-B648-9BCC-00B577CD3F0D}"/>
              </a:ext>
            </a:extLst>
          </p:cNvPr>
          <p:cNvCxnSpPr>
            <a:cxnSpLocks/>
          </p:cNvCxnSpPr>
          <p:nvPr/>
        </p:nvCxnSpPr>
        <p:spPr>
          <a:xfrm flipH="1">
            <a:off x="37211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0EC8D7-929A-BF41-AB4D-02064175989A}"/>
              </a:ext>
            </a:extLst>
          </p:cNvPr>
          <p:cNvCxnSpPr>
            <a:cxnSpLocks/>
          </p:cNvCxnSpPr>
          <p:nvPr/>
        </p:nvCxnSpPr>
        <p:spPr>
          <a:xfrm flipV="1">
            <a:off x="39497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99C79A-1045-6043-81E6-132872AC06FE}"/>
              </a:ext>
            </a:extLst>
          </p:cNvPr>
          <p:cNvCxnSpPr>
            <a:cxnSpLocks/>
          </p:cNvCxnSpPr>
          <p:nvPr/>
        </p:nvCxnSpPr>
        <p:spPr>
          <a:xfrm flipH="1" flipV="1">
            <a:off x="37211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>
            <a:off x="4603749" y="57489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>
            <a:off x="4838699" y="62315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>
            <a:off x="48513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>
            <a:off x="46227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flipV="1">
            <a:off x="48513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flipH="1" flipV="1">
            <a:off x="46227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6528CA4-ADDA-BB40-89CC-D78BD4415614}"/>
              </a:ext>
            </a:extLst>
          </p:cNvPr>
          <p:cNvSpPr/>
          <p:nvPr/>
        </p:nvSpPr>
        <p:spPr>
          <a:xfrm>
            <a:off x="5761838" y="57362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6D5EC-CE07-7D4B-B752-D87D0500A31C}"/>
              </a:ext>
            </a:extLst>
          </p:cNvPr>
          <p:cNvCxnSpPr>
            <a:cxnSpLocks/>
          </p:cNvCxnSpPr>
          <p:nvPr/>
        </p:nvCxnSpPr>
        <p:spPr>
          <a:xfrm>
            <a:off x="5996788" y="62188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778A4C-F99E-5F4B-A3EA-DE4613278989}"/>
              </a:ext>
            </a:extLst>
          </p:cNvPr>
          <p:cNvCxnSpPr>
            <a:cxnSpLocks/>
          </p:cNvCxnSpPr>
          <p:nvPr/>
        </p:nvCxnSpPr>
        <p:spPr>
          <a:xfrm>
            <a:off x="60094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4362A-97EA-F94C-939B-BAE7E8AD815E}"/>
              </a:ext>
            </a:extLst>
          </p:cNvPr>
          <p:cNvCxnSpPr>
            <a:cxnSpLocks/>
          </p:cNvCxnSpPr>
          <p:nvPr/>
        </p:nvCxnSpPr>
        <p:spPr>
          <a:xfrm flipH="1">
            <a:off x="57808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188105-8DD3-8D4D-8A5E-E0FD9592EC28}"/>
              </a:ext>
            </a:extLst>
          </p:cNvPr>
          <p:cNvCxnSpPr>
            <a:cxnSpLocks/>
          </p:cNvCxnSpPr>
          <p:nvPr/>
        </p:nvCxnSpPr>
        <p:spPr>
          <a:xfrm flipV="1">
            <a:off x="60094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8E49C6-0BBD-C843-9EB3-C0F3EE3AA5DF}"/>
              </a:ext>
            </a:extLst>
          </p:cNvPr>
          <p:cNvCxnSpPr>
            <a:cxnSpLocks/>
          </p:cNvCxnSpPr>
          <p:nvPr/>
        </p:nvCxnSpPr>
        <p:spPr>
          <a:xfrm flipH="1" flipV="1">
            <a:off x="57808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9111174-3149-D14E-959F-0AF62544E23E}"/>
              </a:ext>
            </a:extLst>
          </p:cNvPr>
          <p:cNvSpPr/>
          <p:nvPr/>
        </p:nvSpPr>
        <p:spPr>
          <a:xfrm>
            <a:off x="6919927" y="57235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EEB1AD-C150-F249-AF1E-2C61CBE32FB3}"/>
              </a:ext>
            </a:extLst>
          </p:cNvPr>
          <p:cNvCxnSpPr>
            <a:cxnSpLocks/>
          </p:cNvCxnSpPr>
          <p:nvPr/>
        </p:nvCxnSpPr>
        <p:spPr>
          <a:xfrm>
            <a:off x="7154877" y="62061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C28DFF-831E-034F-BBB4-49A1A99C5A39}"/>
              </a:ext>
            </a:extLst>
          </p:cNvPr>
          <p:cNvCxnSpPr>
            <a:cxnSpLocks/>
          </p:cNvCxnSpPr>
          <p:nvPr/>
        </p:nvCxnSpPr>
        <p:spPr>
          <a:xfrm>
            <a:off x="71675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AA6836-85C3-1C4A-984B-4DADBBF54E9E}"/>
              </a:ext>
            </a:extLst>
          </p:cNvPr>
          <p:cNvCxnSpPr>
            <a:cxnSpLocks/>
          </p:cNvCxnSpPr>
          <p:nvPr/>
        </p:nvCxnSpPr>
        <p:spPr>
          <a:xfrm flipH="1">
            <a:off x="69389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65D6AB-0944-2244-AD3A-BE54B5D2A7CF}"/>
              </a:ext>
            </a:extLst>
          </p:cNvPr>
          <p:cNvCxnSpPr>
            <a:cxnSpLocks/>
          </p:cNvCxnSpPr>
          <p:nvPr/>
        </p:nvCxnSpPr>
        <p:spPr>
          <a:xfrm flipV="1">
            <a:off x="71675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24D222-DCDB-3941-9766-89307628C63D}"/>
              </a:ext>
            </a:extLst>
          </p:cNvPr>
          <p:cNvCxnSpPr>
            <a:cxnSpLocks/>
          </p:cNvCxnSpPr>
          <p:nvPr/>
        </p:nvCxnSpPr>
        <p:spPr>
          <a:xfrm flipH="1" flipV="1">
            <a:off x="69389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00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35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5196685" y="3456781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5808128" y="3985054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109817" y="3133668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5265733" y="2550449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015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36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Left Arrow 16">
            <a:extLst>
              <a:ext uri="{FF2B5EF4-FFF2-40B4-BE49-F238E27FC236}">
                <a16:creationId xmlns:a16="http://schemas.microsoft.com/office/drawing/2014/main" id="{47EA6D98-1FE3-CE47-8069-038BEC81226F}"/>
              </a:ext>
            </a:extLst>
          </p:cNvPr>
          <p:cNvSpPr/>
          <p:nvPr/>
        </p:nvSpPr>
        <p:spPr>
          <a:xfrm>
            <a:off x="5925438" y="3493099"/>
            <a:ext cx="3581401" cy="14454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0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37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66333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0524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38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Block Arc 38">
            <a:extLst>
              <a:ext uri="{FF2B5EF4-FFF2-40B4-BE49-F238E27FC236}">
                <a16:creationId xmlns:a16="http://schemas.microsoft.com/office/drawing/2014/main" id="{882B123C-00D2-0645-B3AD-3729BC15301C}"/>
              </a:ext>
            </a:extLst>
          </p:cNvPr>
          <p:cNvSpPr/>
          <p:nvPr/>
        </p:nvSpPr>
        <p:spPr>
          <a:xfrm rot="10800000">
            <a:off x="6893713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347E90DE-99D4-4A42-80CE-CE8790CC9AF0}"/>
              </a:ext>
            </a:extLst>
          </p:cNvPr>
          <p:cNvSpPr/>
          <p:nvPr/>
        </p:nvSpPr>
        <p:spPr>
          <a:xfrm rot="10800000" flipV="1">
            <a:off x="6887363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48F59483-23F8-D640-B5A3-EEE6ECD37017}"/>
              </a:ext>
            </a:extLst>
          </p:cNvPr>
          <p:cNvSpPr/>
          <p:nvPr/>
        </p:nvSpPr>
        <p:spPr>
          <a:xfrm rot="10800000">
            <a:off x="4393069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Block Arc 41">
            <a:extLst>
              <a:ext uri="{FF2B5EF4-FFF2-40B4-BE49-F238E27FC236}">
                <a16:creationId xmlns:a16="http://schemas.microsoft.com/office/drawing/2014/main" id="{42B69D19-B9B9-C446-8442-578660BD7D30}"/>
              </a:ext>
            </a:extLst>
          </p:cNvPr>
          <p:cNvSpPr/>
          <p:nvPr/>
        </p:nvSpPr>
        <p:spPr>
          <a:xfrm rot="10800000" flipV="1">
            <a:off x="4386719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5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</p:spTree>
    <p:extLst>
      <p:ext uri="{BB962C8B-B14F-4D97-AF65-F5344CB8AC3E}">
        <p14:creationId xmlns:p14="http://schemas.microsoft.com/office/powerpoint/2010/main" val="1633207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39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 rot="4259504">
            <a:off x="6935052" y="3745204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 rot="4259504">
            <a:off x="6756803" y="3915002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 flipH="1">
            <a:off x="6491822" y="4206914"/>
            <a:ext cx="69493" cy="26510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 flipV="1">
            <a:off x="4658514" y="3157344"/>
            <a:ext cx="1900734" cy="10435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rot="4259504" flipV="1">
            <a:off x="6765557" y="4101509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rot="4259504" flipH="1" flipV="1">
            <a:off x="6691101" y="3885374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5479DF5-5C34-B249-8EC6-90AF2A9D1B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78183" y="6538913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D3875D2-48E2-9D49-B6E6-6830684888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26186" y="634444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22441F4-7134-B54F-B634-D73CEDC473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4189" y="614997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D2E71640-F0BC-DA42-97F6-4071266583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48355" y="663019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41C10A0-6047-6B46-86B1-DDE7844F1F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37748" y="639008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701EDBB4-1CC8-464C-A5C7-57F6A1C6B3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7141" y="6149976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19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40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866239" y="2117618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85F8A61-324F-CC42-A1EB-96FB6F270661}"/>
              </a:ext>
            </a:extLst>
          </p:cNvPr>
          <p:cNvCxnSpPr/>
          <p:nvPr/>
        </p:nvCxnSpPr>
        <p:spPr>
          <a:xfrm rot="10800000">
            <a:off x="1842552" y="2676337"/>
            <a:ext cx="2043695" cy="962013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71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model: one particle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56" y="1833293"/>
            <a:ext cx="4826000" cy="113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06" y="3194343"/>
            <a:ext cx="2730500" cy="1130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6841" y="3669478"/>
            <a:ext cx="350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26" name="Cross 2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inus 3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3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3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inus 3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inus 3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Down Arrow 35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30450-E8CF-844A-8165-A0BA1276B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106" y="4667833"/>
            <a:ext cx="44577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B3B7C2-EB97-7744-BA44-F6D36517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74" y="4617033"/>
            <a:ext cx="4432300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00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34E7-9855-4F4A-8387-D13E7E93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Frequency-Dependent Polarizability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3561-623D-2140-806D-C38E48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42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2282653"/>
            <a:ext cx="2705100" cy="1130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5D3651-99E3-074A-9341-31C8CC0C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5006805"/>
            <a:ext cx="10617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36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43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D7794-A06E-C845-8341-D680B3D26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2356"/>
            <a:ext cx="12192000" cy="23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42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24" y="1358900"/>
            <a:ext cx="71281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66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and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93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b="1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46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9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714240"/>
            <a:ext cx="1412566" cy="14001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714239"/>
            <a:ext cx="1412566" cy="14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4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48</a:t>
            </a:fld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6591276" y="3592971"/>
            <a:ext cx="1328737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98389" y="3592971"/>
            <a:ext cx="1378461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983964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920013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76850" y="6557828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915718"/>
            <a:ext cx="1412566" cy="1400177"/>
          </a:xfrm>
          <a:prstGeom prst="rect">
            <a:avLst/>
          </a:prstGeom>
        </p:spPr>
      </p:pic>
      <p:sp>
        <p:nvSpPr>
          <p:cNvPr id="51" name="Down Arrow 50"/>
          <p:cNvSpPr/>
          <p:nvPr/>
        </p:nvSpPr>
        <p:spPr>
          <a:xfrm rot="10800000">
            <a:off x="1802951" y="312045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915717"/>
            <a:ext cx="1412566" cy="1400177"/>
          </a:xfrm>
          <a:prstGeom prst="rect">
            <a:avLst/>
          </a:prstGeom>
        </p:spPr>
      </p:pic>
      <p:sp>
        <p:nvSpPr>
          <p:cNvPr id="53" name="Down Arrow 52"/>
          <p:cNvSpPr/>
          <p:nvPr/>
        </p:nvSpPr>
        <p:spPr>
          <a:xfrm rot="10800000">
            <a:off x="9828491" y="3120453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71" y="5157651"/>
            <a:ext cx="1412566" cy="1400177"/>
          </a:xfrm>
          <a:prstGeom prst="rect">
            <a:avLst/>
          </a:prstGeom>
        </p:spPr>
      </p:pic>
      <p:sp>
        <p:nvSpPr>
          <p:cNvPr id="55" name="Down Arrow 54"/>
          <p:cNvSpPr/>
          <p:nvPr/>
        </p:nvSpPr>
        <p:spPr>
          <a:xfrm rot="10800000">
            <a:off x="513780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41" y="5157651"/>
            <a:ext cx="1412566" cy="1400177"/>
          </a:xfrm>
          <a:prstGeom prst="rect">
            <a:avLst/>
          </a:prstGeom>
        </p:spPr>
      </p:pic>
      <p:sp>
        <p:nvSpPr>
          <p:cNvPr id="57" name="Down Arrow 56"/>
          <p:cNvSpPr/>
          <p:nvPr/>
        </p:nvSpPr>
        <p:spPr>
          <a:xfrm>
            <a:off x="653467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6582955" y="1598473"/>
            <a:ext cx="1330200" cy="201123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105833" y="1598473"/>
            <a:ext cx="1364160" cy="1982124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469993" y="1598473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67" y="198296"/>
            <a:ext cx="1412566" cy="1400177"/>
          </a:xfrm>
          <a:prstGeom prst="rect">
            <a:avLst/>
          </a:prstGeom>
        </p:spPr>
      </p:pic>
      <p:sp>
        <p:nvSpPr>
          <p:cNvPr id="62" name="Down Arrow 61"/>
          <p:cNvSpPr/>
          <p:nvPr/>
        </p:nvSpPr>
        <p:spPr>
          <a:xfrm rot="10800000">
            <a:off x="515349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37" y="198296"/>
            <a:ext cx="1412566" cy="1400177"/>
          </a:xfrm>
          <a:prstGeom prst="rect">
            <a:avLst/>
          </a:prstGeom>
        </p:spPr>
      </p:pic>
      <p:sp>
        <p:nvSpPr>
          <p:cNvPr id="64" name="Down Arrow 63"/>
          <p:cNvSpPr/>
          <p:nvPr/>
        </p:nvSpPr>
        <p:spPr>
          <a:xfrm rot="10800000">
            <a:off x="655036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13155" y="5640891"/>
            <a:ext cx="41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Lower-energy, anti-parallel, bonding mode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57821" y="1346129"/>
            <a:ext cx="426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Higher-energy, parallel, anti-bonding mode </a:t>
            </a:r>
          </a:p>
        </p:txBody>
      </p:sp>
    </p:spTree>
    <p:extLst>
      <p:ext uri="{BB962C8B-B14F-4D97-AF65-F5344CB8AC3E}">
        <p14:creationId xmlns:p14="http://schemas.microsoft.com/office/powerpoint/2010/main" val="88785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</p:spTree>
    <p:extLst>
      <p:ext uri="{BB962C8B-B14F-4D97-AF65-F5344CB8AC3E}">
        <p14:creationId xmlns:p14="http://schemas.microsoft.com/office/powerpoint/2010/main" val="3320301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model: two particles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788"/>
            <a:ext cx="4826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45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model: two particles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9990"/>
            <a:ext cx="10058400" cy="1064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29166"/>
            <a:ext cx="13843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788"/>
            <a:ext cx="4826000" cy="1130300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 rot="10328151">
            <a:off x="5380558" y="2874502"/>
            <a:ext cx="404248" cy="12350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91303" y="4428309"/>
            <a:ext cx="209006" cy="287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5017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7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>
            <a:stCxn id="16" idx="3"/>
          </p:cNvCxnSpPr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5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53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54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2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55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32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56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</a:t>
            </a:r>
            <a:r>
              <a:rPr lang="en-US" dirty="0" err="1"/>
              <a:t>quasistatic</a:t>
            </a:r>
            <a:r>
              <a:rPr lang="en-US" dirty="0"/>
              <a:t> limit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88" y="3339715"/>
            <a:ext cx="4445424" cy="140381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1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Interactions of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85" y="1690688"/>
            <a:ext cx="6450829" cy="503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81" y="5561359"/>
            <a:ext cx="2388038" cy="26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</p:spTree>
    <p:extLst>
      <p:ext uri="{BB962C8B-B14F-4D97-AF65-F5344CB8AC3E}">
        <p14:creationId xmlns:p14="http://schemas.microsoft.com/office/powerpoint/2010/main" val="1826807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9217"/>
            <a:ext cx="10058400" cy="10647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39497" y="2468880"/>
            <a:ext cx="209006" cy="287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511127"/>
            <a:ext cx="5562600" cy="13335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5549462" y="3132086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8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63778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35" y="4549478"/>
            <a:ext cx="3594100" cy="10541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2676639">
            <a:off x="4456387" y="3254517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957834">
            <a:off x="7139106" y="3256790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73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 arbitrary number of nanoparticles: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129663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780689" y="3121576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9" y="5134304"/>
            <a:ext cx="5118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45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62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6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b="1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63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07C7124E-5DC7-6242-AD54-E44010456431}"/>
              </a:ext>
            </a:extLst>
          </p:cNvPr>
          <p:cNvSpPr/>
          <p:nvPr/>
        </p:nvSpPr>
        <p:spPr>
          <a:xfrm>
            <a:off x="508000" y="2562225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9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and present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J. P. Camden, and D. J. </a:t>
            </a:r>
            <a:r>
              <a:rPr lang="en-US" dirty="0" err="1"/>
              <a:t>Masiello</a:t>
            </a:r>
            <a:r>
              <a:rPr lang="en-US" dirty="0"/>
              <a:t>. “Imaging Plasmon Hybridization in Metal Nanoparticle Aggregates Using Electron Energy-Loss Spectroscopy.” </a:t>
            </a:r>
            <a:r>
              <a:rPr lang="en-US" i="1" dirty="0"/>
              <a:t>J. Phys. Chem. C</a:t>
            </a:r>
            <a:r>
              <a:rPr lang="en-US" dirty="0"/>
              <a:t>, 2016.</a:t>
            </a:r>
          </a:p>
          <a:p>
            <a:r>
              <a:rPr lang="en-US" dirty="0"/>
              <a:t>S. Griffin,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P. J. </a:t>
            </a:r>
            <a:r>
              <a:rPr lang="en-US" dirty="0" err="1"/>
              <a:t>Straney</a:t>
            </a:r>
            <a:r>
              <a:rPr lang="en-US" dirty="0"/>
              <a:t>, J. E. Millstone, D. J. </a:t>
            </a:r>
            <a:r>
              <a:rPr lang="en-US" dirty="0" err="1"/>
              <a:t>Masiello</a:t>
            </a:r>
            <a:r>
              <a:rPr lang="en-US" dirty="0"/>
              <a:t>, and J. P. Camden. “Imaging Energy Transfer in Pt-Decorated Au </a:t>
            </a:r>
            <a:r>
              <a:rPr lang="en-US" dirty="0" err="1"/>
              <a:t>Nanoprisms</a:t>
            </a:r>
            <a:r>
              <a:rPr lang="en-US" dirty="0"/>
              <a:t> via Electron Energy-Loss Spectroscopy.” </a:t>
            </a:r>
            <a:r>
              <a:rPr lang="en-US" i="1" dirty="0"/>
              <a:t>J. Phys. Chem. Lett.,</a:t>
            </a:r>
            <a:r>
              <a:rPr lang="en-US" dirty="0"/>
              <a:t> 2016.</a:t>
            </a:r>
          </a:p>
          <a:p>
            <a:r>
              <a:rPr lang="en-US" dirty="0"/>
              <a:t>C. </a:t>
            </a:r>
            <a:r>
              <a:rPr lang="en-US" dirty="0" err="1"/>
              <a:t>Cherqui</a:t>
            </a:r>
            <a:r>
              <a:rPr lang="en-US" dirty="0"/>
              <a:t>, Y. Wu, G. Li, S. C. </a:t>
            </a:r>
            <a:r>
              <a:rPr lang="en-US" dirty="0" err="1"/>
              <a:t>Quillin</a:t>
            </a:r>
            <a:r>
              <a:rPr lang="en-US" dirty="0"/>
              <a:t>, J. A. </a:t>
            </a:r>
            <a:r>
              <a:rPr lang="en-US" dirty="0" err="1"/>
              <a:t>Busche</a:t>
            </a:r>
            <a:r>
              <a:rPr lang="en-US" dirty="0"/>
              <a:t>, N. Thakkar, C. West,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P. D. Rack, J. P. Camden, and D. J. </a:t>
            </a:r>
            <a:r>
              <a:rPr lang="en-US" dirty="0" err="1"/>
              <a:t>Masiello</a:t>
            </a:r>
            <a:r>
              <a:rPr lang="en-US" dirty="0"/>
              <a:t>. “STEM/EELS Imaging of Magnetic Hybridization in Symmetric and Symmetry-Broken Plasmon Oligomer Dimers and All-Magnetic </a:t>
            </a:r>
            <a:r>
              <a:rPr lang="en-US" dirty="0" err="1"/>
              <a:t>Fano</a:t>
            </a:r>
            <a:r>
              <a:rPr lang="en-US" dirty="0"/>
              <a:t> Interference.” </a:t>
            </a:r>
            <a:r>
              <a:rPr lang="en-US" i="1" dirty="0"/>
              <a:t>Nano Lett.</a:t>
            </a:r>
            <a:r>
              <a:rPr lang="en-US" dirty="0"/>
              <a:t> 2016.</a:t>
            </a:r>
          </a:p>
          <a:p>
            <a:r>
              <a:rPr lang="en-US" dirty="0"/>
              <a:t>N. Thakkar,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“Quantum Plasmon Resonances in Active Environments.” </a:t>
            </a:r>
            <a:r>
              <a:rPr lang="en-US" i="1" dirty="0"/>
              <a:t>Phys. Rev. B</a:t>
            </a:r>
            <a:r>
              <a:rPr lang="en-US" dirty="0"/>
              <a:t> 2018.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“Magnetic Effects in Metal Nanoparticle Arrays.” </a:t>
            </a:r>
            <a:r>
              <a:rPr lang="en-US" i="1" dirty="0"/>
              <a:t>ACS Photonics</a:t>
            </a:r>
            <a:r>
              <a:rPr lang="en-US" dirty="0"/>
              <a:t>, Just Accepted.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J. A. </a:t>
            </a:r>
            <a:r>
              <a:rPr lang="en-US" dirty="0" err="1"/>
              <a:t>Busche</a:t>
            </a:r>
            <a:r>
              <a:rPr lang="en-US" dirty="0"/>
              <a:t>, P. D. Rack, G. </a:t>
            </a:r>
            <a:r>
              <a:rPr lang="en-US" dirty="0" err="1"/>
              <a:t>Duscher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“Stimulated Electron Energy-Loss Spectroscopy.” </a:t>
            </a:r>
            <a:r>
              <a:rPr lang="en-US" i="1" dirty="0"/>
              <a:t>In preparation</a:t>
            </a:r>
            <a:r>
              <a:rPr lang="en-US" dirty="0"/>
              <a:t>, 2018.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64</a:t>
            </a:fld>
            <a:endParaRPr lang="en-US"/>
          </a:p>
        </p:txBody>
      </p:sp>
      <p:sp>
        <p:nvSpPr>
          <p:cNvPr id="6" name="Frame 5"/>
          <p:cNvSpPr/>
          <p:nvPr/>
        </p:nvSpPr>
        <p:spPr>
          <a:xfrm>
            <a:off x="903515" y="2508068"/>
            <a:ext cx="10709366" cy="8752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899159" y="4794069"/>
            <a:ext cx="10709366" cy="6662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680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Imaging Energy Transfer in Pt-Decorated Au </a:t>
            </a:r>
            <a:r>
              <a:rPr lang="en-US" dirty="0" err="1"/>
              <a:t>Nanoprisms</a:t>
            </a:r>
            <a:r>
              <a:rPr lang="en-US" dirty="0"/>
              <a:t> via Electron Energy-Loss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E39D-9C81-CD49-AF28-58A8DD98B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57950"/>
            <a:ext cx="10515600" cy="409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S. Griffin, </a:t>
            </a:r>
            <a:r>
              <a:rPr lang="en-US" sz="1600" b="1" dirty="0"/>
              <a:t>N. P. </a:t>
            </a:r>
            <a:r>
              <a:rPr lang="en-US" sz="1600" b="1" dirty="0" err="1"/>
              <a:t>Montoni</a:t>
            </a:r>
            <a:r>
              <a:rPr lang="en-US" sz="1600" dirty="0"/>
              <a:t>, G. Li, P. J. </a:t>
            </a:r>
            <a:r>
              <a:rPr lang="en-US" sz="1600" dirty="0" err="1"/>
              <a:t>Straney</a:t>
            </a:r>
            <a:r>
              <a:rPr lang="en-US" sz="1600" dirty="0"/>
              <a:t>, J. E. Millstone, D. J. </a:t>
            </a:r>
            <a:r>
              <a:rPr lang="en-US" sz="1600" dirty="0" err="1"/>
              <a:t>Masiello</a:t>
            </a:r>
            <a:r>
              <a:rPr lang="en-US" sz="1600" dirty="0"/>
              <a:t>, and J. P. Camden. </a:t>
            </a:r>
            <a:r>
              <a:rPr lang="en-US" sz="1600" i="1" dirty="0"/>
              <a:t>J. Phys. Chem. Lett.,</a:t>
            </a:r>
            <a:r>
              <a:rPr lang="en-US" sz="1600" dirty="0"/>
              <a:t> 2016.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CEF6C-C09C-9849-A5E0-8E3C6968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77" y="1792288"/>
            <a:ext cx="5716645" cy="44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33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adsorb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22606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19304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97536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9423400" y="3479800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60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collide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18E5CC15-0E7A-C042-B710-E0C2F370F353}"/>
              </a:ext>
            </a:extLst>
          </p:cNvPr>
          <p:cNvSpPr/>
          <p:nvPr/>
        </p:nvSpPr>
        <p:spPr>
          <a:xfrm>
            <a:off x="3956050" y="2020888"/>
            <a:ext cx="3962400" cy="2919412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54419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51117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61023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5772150" y="3479800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01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react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6838950" y="1592263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41719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7499350" y="1592263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7169150" y="1592263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8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918692" y="3434084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</a:t>
            </a:r>
          </a:p>
        </p:txBody>
      </p:sp>
    </p:spTree>
    <p:extLst>
      <p:ext uri="{BB962C8B-B14F-4D97-AF65-F5344CB8AC3E}">
        <p14:creationId xmlns:p14="http://schemas.microsoft.com/office/powerpoint/2010/main" val="3082109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1FA-7290-6244-A010-DC75B152ED97}"/>
              </a:ext>
            </a:extLst>
          </p:cNvPr>
          <p:cNvSpPr txBox="1"/>
          <p:nvPr/>
        </p:nvSpPr>
        <p:spPr>
          <a:xfrm>
            <a:off x="7861300" y="2642878"/>
            <a:ext cx="384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 in a catalytic converter in your car!</a:t>
            </a:r>
          </a:p>
        </p:txBody>
      </p:sp>
    </p:spTree>
    <p:extLst>
      <p:ext uri="{BB962C8B-B14F-4D97-AF65-F5344CB8AC3E}">
        <p14:creationId xmlns:p14="http://schemas.microsoft.com/office/powerpoint/2010/main" val="3747802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pic>
        <p:nvPicPr>
          <p:cNvPr id="12" name="Picture 11" descr="lightarrow.pdf">
            <a:extLst>
              <a:ext uri="{FF2B5EF4-FFF2-40B4-BE49-F238E27FC236}">
                <a16:creationId xmlns:a16="http://schemas.microsoft.com/office/drawing/2014/main" id="{B4CAC136-A97A-2748-AE2A-E0E12CFE6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36" y="1358010"/>
            <a:ext cx="2098644" cy="29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D8C34CE6-D36C-9B45-A1DA-B81EE7D211C6}"/>
              </a:ext>
            </a:extLst>
          </p:cNvPr>
          <p:cNvSpPr/>
          <p:nvPr/>
        </p:nvSpPr>
        <p:spPr>
          <a:xfrm flipV="1">
            <a:off x="7822427" y="2625190"/>
            <a:ext cx="725095" cy="1550504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19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Intro to Electron Energy-Loss Spectroscopy (EELS)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E4ED0-83A5-4945-9DC6-A9AB9F88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15" y="1585444"/>
            <a:ext cx="5930369" cy="4953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A5EF0-ED00-F54E-82F9-505A122C0580}"/>
              </a:ext>
            </a:extLst>
          </p:cNvPr>
          <p:cNvSpPr txBox="1"/>
          <p:nvPr/>
        </p:nvSpPr>
        <p:spPr>
          <a:xfrm>
            <a:off x="1703546" y="6488668"/>
            <a:ext cx="878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Cherqui</a:t>
            </a:r>
            <a:r>
              <a:rPr lang="en-US" dirty="0"/>
              <a:t>, C., Thakkar, N., Li, G., Camden, J. P., and </a:t>
            </a:r>
            <a:r>
              <a:rPr lang="en-US" dirty="0" err="1"/>
              <a:t>Masiello</a:t>
            </a:r>
            <a:r>
              <a:rPr lang="en-US" dirty="0"/>
              <a:t>, D. J. </a:t>
            </a:r>
            <a:r>
              <a:rPr lang="en-US" i="1" dirty="0" err="1"/>
              <a:t>Annu</a:t>
            </a:r>
            <a:r>
              <a:rPr lang="en-US" i="1" dirty="0"/>
              <a:t>. Rev. Phys. Chem.</a:t>
            </a:r>
            <a:r>
              <a:rPr lang="en-US" dirty="0"/>
              <a:t> 2016.</a:t>
            </a:r>
          </a:p>
        </p:txBody>
      </p:sp>
    </p:spTree>
    <p:extLst>
      <p:ext uri="{BB962C8B-B14F-4D97-AF65-F5344CB8AC3E}">
        <p14:creationId xmlns:p14="http://schemas.microsoft.com/office/powerpoint/2010/main" val="11766570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727F-61E0-8B4A-960D-376C9164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 spectrum…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92EBA-EE2A-1F48-8E41-0E4E71A6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32A40-E95F-BE43-816F-DF5CE08F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2733489" y="1538169"/>
            <a:ext cx="6360458" cy="5183306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1883593A-4C26-144A-A1C9-726BD05D86FF}"/>
              </a:ext>
            </a:extLst>
          </p:cNvPr>
          <p:cNvSpPr/>
          <p:nvPr/>
        </p:nvSpPr>
        <p:spPr>
          <a:xfrm>
            <a:off x="3909897" y="3076528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47D7C4A7-19FE-894D-BDA3-B53CF81BFCB1}"/>
              </a:ext>
            </a:extLst>
          </p:cNvPr>
          <p:cNvSpPr/>
          <p:nvPr/>
        </p:nvSpPr>
        <p:spPr>
          <a:xfrm>
            <a:off x="4629045" y="2578986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94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E8E9-D871-2B45-864D-F3962DF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or generate maps!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BBE83-C672-0D47-9974-6A5AEDBE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4BFB0-35A7-EB4F-A005-1D36264FD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20"/>
          <a:stretch/>
        </p:blipFill>
        <p:spPr>
          <a:xfrm>
            <a:off x="7057160" y="1383722"/>
            <a:ext cx="3619500" cy="624416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BAD930FD-545F-FE41-A8C0-460DA94F1AC1}"/>
              </a:ext>
            </a:extLst>
          </p:cNvPr>
          <p:cNvSpPr/>
          <p:nvPr/>
        </p:nvSpPr>
        <p:spPr>
          <a:xfrm>
            <a:off x="1904265" y="3529735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E660EE54-0405-FD4A-AB56-CDC8278B5363}"/>
              </a:ext>
            </a:extLst>
          </p:cNvPr>
          <p:cNvSpPr/>
          <p:nvPr/>
        </p:nvSpPr>
        <p:spPr>
          <a:xfrm>
            <a:off x="2623413" y="3032193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1C487571-0576-B846-9139-88A786B116BB}"/>
              </a:ext>
            </a:extLst>
          </p:cNvPr>
          <p:cNvSpPr/>
          <p:nvPr/>
        </p:nvSpPr>
        <p:spPr>
          <a:xfrm>
            <a:off x="1734921" y="3900687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3923A4BF-174B-BA45-BDCD-7058D3F2D2CF}"/>
              </a:ext>
            </a:extLst>
          </p:cNvPr>
          <p:cNvSpPr/>
          <p:nvPr/>
        </p:nvSpPr>
        <p:spPr>
          <a:xfrm>
            <a:off x="3246002" y="3805399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FC9D1B1E-C686-2749-8A62-D92D638B2BC7}"/>
              </a:ext>
            </a:extLst>
          </p:cNvPr>
          <p:cNvSpPr/>
          <p:nvPr/>
        </p:nvSpPr>
        <p:spPr>
          <a:xfrm>
            <a:off x="3342562" y="5291300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AC867BAE-6AB8-EC46-8566-E777D5E3BC52}"/>
              </a:ext>
            </a:extLst>
          </p:cNvPr>
          <p:cNvSpPr/>
          <p:nvPr/>
        </p:nvSpPr>
        <p:spPr>
          <a:xfrm>
            <a:off x="1601706" y="5484042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E64A5C-4E0C-984C-BD59-403FFC098E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229195">
            <a:off x="2936740" y="2346110"/>
            <a:ext cx="1144438" cy="93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597F8F-BBE6-8D44-8B77-B606485A6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3645121" y="3363553"/>
            <a:ext cx="1144438" cy="93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2B68D-46B7-3A49-97F6-5AB630E525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1868047">
            <a:off x="3947680" y="5176937"/>
            <a:ext cx="1144438" cy="932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AAE861-565D-C340-A0F6-333BA454BC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13015248">
            <a:off x="848444" y="3476429"/>
            <a:ext cx="1144438" cy="93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6C4A7A-BA62-3449-B559-C20E206430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163380">
            <a:off x="569173" y="5278205"/>
            <a:ext cx="1144438" cy="9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9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D5BD-DFAB-3B45-8CBC-3CDAACEF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D482E-FFE6-E645-889D-D07732D7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D3DAF-A458-0145-B1E4-8CEA503F424F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580E9E-B656-294F-B1F8-B37FC53DC18D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27DA98-1485-B54D-9AD2-18B1AA8A2176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4EC303-07F4-A049-BF7D-B0E1F81279C1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1177" y="272725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578477-132E-AF43-A40A-7F6C1D48C38C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3977" y="318445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5A270-42FC-D94F-95B3-5D1B4D193DE7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78746" y="351852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BD0422-8C68-D448-8369-95258C3F425D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1546" y="397572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DA2A9A-B35B-BE43-8248-84AC3D709370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5946" y="397642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8DB8DE-3566-604D-8BA4-A427676ADA3B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3146" y="3519223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B6F2BF3-4B0C-3C4C-ABA6-931D9688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63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EEE0-9EFA-0A41-9956-C6227FAB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5C852-4AF3-D143-BE33-6C7F0C2F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92BC1B-94C9-104E-99AE-90468E82195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4478F5-4C04-6947-A507-EBE2BC1B0B29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BF8EA6-7328-7647-8777-E178A602ED59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88C573-1B56-6D4A-8B18-D71BD249822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CCE6C3-53D6-EF41-9F89-F2CC8147B4F3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7B5B7D-29A6-5241-9FB5-8F123F9D6434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C92ED3-670B-E146-93A7-286CCC2A4BB9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E8B5F3-32D9-424A-B302-2F8DC4C75267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B961C-4A13-1445-8E8B-DED5B638370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464832-5CB0-484B-82B8-3F508E82A712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5B124E-592C-0848-80A8-FFA88A3AFFB0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58328B-6CC1-0342-9F81-79A580E3FE56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F9F377-22EA-1C47-81B5-CED72C4F393C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4C1BD2-2EBD-AA4F-BC7F-85571D6F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24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33228C-30CE-8C46-8F8C-B47DF574B0D8}"/>
              </a:ext>
            </a:extLst>
          </p:cNvPr>
          <p:cNvSpPr txBox="1"/>
          <p:nvPr/>
        </p:nvSpPr>
        <p:spPr>
          <a:xfrm>
            <a:off x="7267458" y="5849034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will be relevant later…</a:t>
            </a:r>
          </a:p>
        </p:txBody>
      </p:sp>
    </p:spTree>
    <p:extLst>
      <p:ext uri="{BB962C8B-B14F-4D97-AF65-F5344CB8AC3E}">
        <p14:creationId xmlns:p14="http://schemas.microsoft.com/office/powerpoint/2010/main" val="3676551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4D1799-00D8-2242-AB26-CEF456C42583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DCBC7-B4CD-A64F-97EF-F0B9B32C14AA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2FD46-2073-9B4B-B667-B9BE338AFF7A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EDAB87-39DD-A84F-9807-B6584AC39C69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642EBC-C6EC-0149-8977-54FA4DCA7A02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2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7DB9-8124-964B-BABA-D7D0A48D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PHOTOPHONE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F4C8-24FD-744C-8B5C-1A408A10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EDB16-2DC0-0F4D-8BF1-D853835E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01" y="2876550"/>
            <a:ext cx="5228762" cy="347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259A8-E0C8-5541-ADAE-DBA046DF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0" y="1448722"/>
            <a:ext cx="5429796" cy="39871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73E1A6-F791-3E4B-8914-74A5A643FCEB}"/>
              </a:ext>
            </a:extLst>
          </p:cNvPr>
          <p:cNvCxnSpPr/>
          <p:nvPr/>
        </p:nvCxnSpPr>
        <p:spPr>
          <a:xfrm>
            <a:off x="3683000" y="1512222"/>
            <a:ext cx="1244600" cy="1319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3F2DC7-72D1-6D4E-903A-37BDED18EB32}"/>
              </a:ext>
            </a:extLst>
          </p:cNvPr>
          <p:cNvCxnSpPr>
            <a:cxnSpLocks/>
          </p:cNvCxnSpPr>
          <p:nvPr/>
        </p:nvCxnSpPr>
        <p:spPr>
          <a:xfrm flipH="1">
            <a:off x="2146300" y="2832100"/>
            <a:ext cx="2781300" cy="723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5E83C9-2EBB-C740-A592-287E840D37B1}"/>
              </a:ext>
            </a:extLst>
          </p:cNvPr>
          <p:cNvCxnSpPr>
            <a:cxnSpLocks/>
          </p:cNvCxnSpPr>
          <p:nvPr/>
        </p:nvCxnSpPr>
        <p:spPr>
          <a:xfrm>
            <a:off x="2146300" y="3556000"/>
            <a:ext cx="6743700" cy="88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lock Arc 17">
            <a:extLst>
              <a:ext uri="{FF2B5EF4-FFF2-40B4-BE49-F238E27FC236}">
                <a16:creationId xmlns:a16="http://schemas.microsoft.com/office/drawing/2014/main" id="{D1FFF600-5C46-504F-BCB8-3EA39EA345CA}"/>
              </a:ext>
            </a:extLst>
          </p:cNvPr>
          <p:cNvSpPr/>
          <p:nvPr/>
        </p:nvSpPr>
        <p:spPr>
          <a:xfrm>
            <a:off x="1885950" y="32004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49296CB6-DBF0-B948-9BD0-DC84261EEF19}"/>
              </a:ext>
            </a:extLst>
          </p:cNvPr>
          <p:cNvSpPr/>
          <p:nvPr/>
        </p:nvSpPr>
        <p:spPr>
          <a:xfrm flipV="1">
            <a:off x="1885950" y="34802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2626B09A-0B7B-204A-8F02-CC0946A92E05}"/>
              </a:ext>
            </a:extLst>
          </p:cNvPr>
          <p:cNvSpPr/>
          <p:nvPr/>
        </p:nvSpPr>
        <p:spPr>
          <a:xfrm>
            <a:off x="44386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6C1B7A55-0EB7-1C4A-9BF5-363F8F4B3E01}"/>
              </a:ext>
            </a:extLst>
          </p:cNvPr>
          <p:cNvSpPr/>
          <p:nvPr/>
        </p:nvSpPr>
        <p:spPr>
          <a:xfrm flipV="1">
            <a:off x="44386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72A3A611-6FAD-F046-87DE-102C4645D920}"/>
              </a:ext>
            </a:extLst>
          </p:cNvPr>
          <p:cNvSpPr/>
          <p:nvPr/>
        </p:nvSpPr>
        <p:spPr>
          <a:xfrm>
            <a:off x="52514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240ECF3B-86EF-8F42-BEBB-F9FCBE6E73DE}"/>
              </a:ext>
            </a:extLst>
          </p:cNvPr>
          <p:cNvSpPr/>
          <p:nvPr/>
        </p:nvSpPr>
        <p:spPr>
          <a:xfrm flipV="1">
            <a:off x="52514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F72F3FC8-5FF6-5447-88AB-607FE704C292}"/>
              </a:ext>
            </a:extLst>
          </p:cNvPr>
          <p:cNvSpPr/>
          <p:nvPr/>
        </p:nvSpPr>
        <p:spPr>
          <a:xfrm rot="16200000">
            <a:off x="10185631" y="297838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1748C6B7-26B9-E14E-BA75-95F4F5CACC5F}"/>
              </a:ext>
            </a:extLst>
          </p:cNvPr>
          <p:cNvSpPr/>
          <p:nvPr/>
        </p:nvSpPr>
        <p:spPr>
          <a:xfrm rot="16200000" flipV="1">
            <a:off x="10610850" y="29845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C8A8ACE1-0D18-314F-AD97-68D29A5ECAFE}"/>
              </a:ext>
            </a:extLst>
          </p:cNvPr>
          <p:cNvSpPr/>
          <p:nvPr/>
        </p:nvSpPr>
        <p:spPr>
          <a:xfrm>
            <a:off x="6072852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CC26A489-2CF9-DA47-9FC6-F1C511659EC0}"/>
              </a:ext>
            </a:extLst>
          </p:cNvPr>
          <p:cNvSpPr/>
          <p:nvPr/>
        </p:nvSpPr>
        <p:spPr>
          <a:xfrm flipV="1">
            <a:off x="6072852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86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9796B1E-545A-B543-80F6-77A0005C6598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434788-23D1-F243-BEC2-86B576D19BCB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F8B995-9060-0643-8BF7-269A86A59AB0}"/>
              </a:ext>
            </a:extLst>
          </p:cNvPr>
          <p:cNvCxnSpPr/>
          <p:nvPr/>
        </p:nvCxnSpPr>
        <p:spPr>
          <a:xfrm flipV="1">
            <a:off x="6570293" y="1375698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B0EF5F-B4F3-EA49-8649-3D4EB7FF122A}"/>
              </a:ext>
            </a:extLst>
          </p:cNvPr>
          <p:cNvCxnSpPr/>
          <p:nvPr/>
        </p:nvCxnSpPr>
        <p:spPr>
          <a:xfrm rot="7183946" flipV="1">
            <a:off x="6852765" y="18599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4D1799-00D8-2242-AB26-CEF456C42583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DCBC7-B4CD-A64F-97EF-F0B9B32C14AA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2FD46-2073-9B4B-B667-B9BE338AFF7A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EDAB87-39DD-A84F-9807-B6584AC39C69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642EBC-C6EC-0149-8977-54FA4DCA7A02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3F10F37-2C5D-6D43-925C-B826092ACA9A}"/>
              </a:ext>
            </a:extLst>
          </p:cNvPr>
          <p:cNvSpPr/>
          <p:nvPr/>
        </p:nvSpPr>
        <p:spPr>
          <a:xfrm>
            <a:off x="5169598" y="273595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A2790E-1CCF-BE49-844D-99731FFBACD0}"/>
              </a:ext>
            </a:extLst>
          </p:cNvPr>
          <p:cNvSpPr/>
          <p:nvPr/>
        </p:nvSpPr>
        <p:spPr>
          <a:xfrm rot="9040114">
            <a:off x="4892959" y="32197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78478D-A214-4748-9EB8-4D5E1D80A1F4}"/>
              </a:ext>
            </a:extLst>
          </p:cNvPr>
          <p:cNvSpPr/>
          <p:nvPr/>
        </p:nvSpPr>
        <p:spPr>
          <a:xfrm rot="12640411">
            <a:off x="5452070" y="322020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BBDC67-3948-F547-B195-7EDA76353DA2}"/>
              </a:ext>
            </a:extLst>
          </p:cNvPr>
          <p:cNvCxnSpPr/>
          <p:nvPr/>
        </p:nvCxnSpPr>
        <p:spPr>
          <a:xfrm flipV="1">
            <a:off x="5449154" y="273595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2813B8-5E9A-5343-80B4-322818DEDC64}"/>
              </a:ext>
            </a:extLst>
          </p:cNvPr>
          <p:cNvCxnSpPr/>
          <p:nvPr/>
        </p:nvCxnSpPr>
        <p:spPr>
          <a:xfrm rot="9040114" flipV="1">
            <a:off x="5172515" y="32197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867A72-6D55-9541-879D-28CD9271BA42}"/>
              </a:ext>
            </a:extLst>
          </p:cNvPr>
          <p:cNvCxnSpPr/>
          <p:nvPr/>
        </p:nvCxnSpPr>
        <p:spPr>
          <a:xfrm rot="12640411" flipV="1">
            <a:off x="5731626" y="322020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9FB7D8-EAF9-434E-8936-4DAD509C7F68}"/>
              </a:ext>
            </a:extLst>
          </p:cNvPr>
          <p:cNvSpPr/>
          <p:nvPr/>
        </p:nvSpPr>
        <p:spPr>
          <a:xfrm>
            <a:off x="7217860" y="269809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4A08B77-6C4C-EF47-8A66-6C02F98A70A0}"/>
              </a:ext>
            </a:extLst>
          </p:cNvPr>
          <p:cNvSpPr/>
          <p:nvPr/>
        </p:nvSpPr>
        <p:spPr>
          <a:xfrm rot="1823594">
            <a:off x="6941221" y="318191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995C04-6A59-D949-8C40-0FF006CF6AA7}"/>
              </a:ext>
            </a:extLst>
          </p:cNvPr>
          <p:cNvSpPr/>
          <p:nvPr/>
        </p:nvSpPr>
        <p:spPr>
          <a:xfrm rot="19805752">
            <a:off x="7500332" y="318234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0C523D-033D-B242-903E-98928285241E}"/>
              </a:ext>
            </a:extLst>
          </p:cNvPr>
          <p:cNvCxnSpPr/>
          <p:nvPr/>
        </p:nvCxnSpPr>
        <p:spPr>
          <a:xfrm>
            <a:off x="7217860" y="29776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6361D27-3A26-8348-8722-2CAF31468958}"/>
              </a:ext>
            </a:extLst>
          </p:cNvPr>
          <p:cNvCxnSpPr/>
          <p:nvPr/>
        </p:nvCxnSpPr>
        <p:spPr>
          <a:xfrm rot="1823594">
            <a:off x="6941221" y="346147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1E893E-1BDE-E144-AB69-9447C52799C2}"/>
              </a:ext>
            </a:extLst>
          </p:cNvPr>
          <p:cNvCxnSpPr/>
          <p:nvPr/>
        </p:nvCxnSpPr>
        <p:spPr>
          <a:xfrm rot="19805752">
            <a:off x="7500332" y="346190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F701DCE-CBAD-CF4A-B0E1-E7A9CD1FFC29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2C2D1C-5DE6-6D4C-89D0-10F5ADE07888}"/>
              </a:ext>
            </a:extLst>
          </p:cNvPr>
          <p:cNvCxnSpPr/>
          <p:nvPr/>
        </p:nvCxnSpPr>
        <p:spPr>
          <a:xfrm rot="9019247">
            <a:off x="6008263" y="213800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563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31D2-859A-424A-B3D6-89A580A2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8D5FB-C944-9543-8045-21CE8478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91C30B-307E-0644-808D-40670B05EB90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810BA8-D83E-404E-AED0-6A78272B0A50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C18F30-6216-2D4D-A463-CD5880271C4F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78BBB-BD69-5B4B-A5E4-5B628232A399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3DF0FD-2632-8B44-8646-FA9F7BE2A0D6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A6FD1B-2576-A94E-B0C6-C50BB5BFD7AD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F7FD59-65C7-0945-B1D1-CD99EBE9EA24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D36A3-E4FB-D741-9034-EA0B1DC77AAF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070C19-96C1-464A-AA9E-08B7C880ABEA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9B576C-6D44-F541-910C-255C53FD013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CFBFD8-4945-DF45-A80E-F2655C492847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89699-CE94-DD45-B881-F5845FCE1F2C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78F160-7114-4D4A-859C-7004C63B1785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64E78CC-D8C4-EE4A-9B9D-E283C4947B28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FEA449-ED6E-BB4E-A179-5E76C45508AE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481CBE-1A50-9248-8AC1-83A108E16211}"/>
              </a:ext>
            </a:extLst>
          </p:cNvPr>
          <p:cNvCxnSpPr/>
          <p:nvPr/>
        </p:nvCxnSpPr>
        <p:spPr>
          <a:xfrm flipV="1">
            <a:off x="6570293" y="1375698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758E93-A579-9B4A-84C6-456EB1D0272B}"/>
              </a:ext>
            </a:extLst>
          </p:cNvPr>
          <p:cNvCxnSpPr/>
          <p:nvPr/>
        </p:nvCxnSpPr>
        <p:spPr>
          <a:xfrm rot="7183946" flipV="1">
            <a:off x="6852765" y="18599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B1112B5-DB5E-8D4D-A1E7-9792C02F0F5E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2D3873-7F83-5148-B67E-1BA78F84B378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86B639-9454-764C-902B-0F9F61155D5C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774868-186D-9140-8BB1-00D782260F48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9A7DD3-6D78-224F-898B-4DE629B3DA24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AF841C-EAB2-FF42-8B21-FAB194199FE3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864E2F6-4EE6-514B-9117-A3971E24CFFF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D9450-0C03-2A4E-9C27-CCC1E6520FF6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05B9BA-437D-0743-BFB7-75732E03B6FE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02FEE0-C6F6-3040-A30D-90B4BC4861D6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7906C1-9B61-F644-BED7-2491129935E7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8412FC-17EB-9142-9C71-F310ED3A6A25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B246CE0-2018-3848-B92C-74D57327B9E4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4B85333-5A5D-9742-884B-91A27F9D770F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2DF71B-ED5B-BF4B-BC69-41B3160407FF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3C2458-820E-9B4B-BDB7-D92F8BC9AD6A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2A5729-7065-9543-8C61-F0EE57E485BD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86A63EA-263F-604C-B30B-BB31F82B6A31}"/>
              </a:ext>
            </a:extLst>
          </p:cNvPr>
          <p:cNvSpPr/>
          <p:nvPr/>
        </p:nvSpPr>
        <p:spPr>
          <a:xfrm>
            <a:off x="5169598" y="273595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CE90D94-9632-DB46-B28F-C5882E042F33}"/>
              </a:ext>
            </a:extLst>
          </p:cNvPr>
          <p:cNvSpPr/>
          <p:nvPr/>
        </p:nvSpPr>
        <p:spPr>
          <a:xfrm rot="9040114">
            <a:off x="4892959" y="32197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620EBC3-AD4B-2B44-B603-10827172BCE3}"/>
              </a:ext>
            </a:extLst>
          </p:cNvPr>
          <p:cNvSpPr/>
          <p:nvPr/>
        </p:nvSpPr>
        <p:spPr>
          <a:xfrm rot="12640411">
            <a:off x="5452070" y="322020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38E23E-75A4-6740-89FD-D177BF4AE7E4}"/>
              </a:ext>
            </a:extLst>
          </p:cNvPr>
          <p:cNvCxnSpPr/>
          <p:nvPr/>
        </p:nvCxnSpPr>
        <p:spPr>
          <a:xfrm flipV="1">
            <a:off x="5449154" y="273595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3F2D0E-A5B8-014E-AA08-362F89D75849}"/>
              </a:ext>
            </a:extLst>
          </p:cNvPr>
          <p:cNvCxnSpPr/>
          <p:nvPr/>
        </p:nvCxnSpPr>
        <p:spPr>
          <a:xfrm rot="9040114" flipV="1">
            <a:off x="5172515" y="32197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EB7948-6DA2-6148-BA91-940FAD41389D}"/>
              </a:ext>
            </a:extLst>
          </p:cNvPr>
          <p:cNvCxnSpPr/>
          <p:nvPr/>
        </p:nvCxnSpPr>
        <p:spPr>
          <a:xfrm rot="12640411" flipV="1">
            <a:off x="5731626" y="322020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9863ED8-C167-1D45-9567-454700BE4DF9}"/>
              </a:ext>
            </a:extLst>
          </p:cNvPr>
          <p:cNvSpPr/>
          <p:nvPr/>
        </p:nvSpPr>
        <p:spPr>
          <a:xfrm>
            <a:off x="7217860" y="269809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AD2AFB5-940A-FF4D-9A55-0AC436906EB8}"/>
              </a:ext>
            </a:extLst>
          </p:cNvPr>
          <p:cNvSpPr/>
          <p:nvPr/>
        </p:nvSpPr>
        <p:spPr>
          <a:xfrm rot="1823594">
            <a:off x="6941221" y="318191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DD62D7-E232-4149-B949-0247A0CCAB97}"/>
              </a:ext>
            </a:extLst>
          </p:cNvPr>
          <p:cNvSpPr/>
          <p:nvPr/>
        </p:nvSpPr>
        <p:spPr>
          <a:xfrm rot="19805752">
            <a:off x="7500332" y="318234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1270BF-D8A5-D74A-8642-F7E0886284D7}"/>
              </a:ext>
            </a:extLst>
          </p:cNvPr>
          <p:cNvCxnSpPr/>
          <p:nvPr/>
        </p:nvCxnSpPr>
        <p:spPr>
          <a:xfrm>
            <a:off x="7217860" y="29776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0AFA70C-5371-4F4A-A451-5DC1038192E1}"/>
              </a:ext>
            </a:extLst>
          </p:cNvPr>
          <p:cNvCxnSpPr/>
          <p:nvPr/>
        </p:nvCxnSpPr>
        <p:spPr>
          <a:xfrm rot="1823594">
            <a:off x="6941221" y="346147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6ED820-3B4C-B543-B352-25023BD00C41}"/>
              </a:ext>
            </a:extLst>
          </p:cNvPr>
          <p:cNvCxnSpPr/>
          <p:nvPr/>
        </p:nvCxnSpPr>
        <p:spPr>
          <a:xfrm rot="19805752">
            <a:off x="7500332" y="346190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8E74BD-DF1F-A247-9003-232362959556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65F30D-0412-1942-8403-C4AE27FEACA8}"/>
              </a:ext>
            </a:extLst>
          </p:cNvPr>
          <p:cNvCxnSpPr/>
          <p:nvPr/>
        </p:nvCxnSpPr>
        <p:spPr>
          <a:xfrm rot="9019247">
            <a:off x="6008263" y="213800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Frame 52">
            <a:extLst>
              <a:ext uri="{FF2B5EF4-FFF2-40B4-BE49-F238E27FC236}">
                <a16:creationId xmlns:a16="http://schemas.microsoft.com/office/drawing/2014/main" id="{52509CF8-9892-BC4A-BF45-72FEA2F734FA}"/>
              </a:ext>
            </a:extLst>
          </p:cNvPr>
          <p:cNvSpPr/>
          <p:nvPr/>
        </p:nvSpPr>
        <p:spPr>
          <a:xfrm>
            <a:off x="4791855" y="4082897"/>
            <a:ext cx="3418020" cy="1498126"/>
          </a:xfrm>
          <a:prstGeom prst="frame">
            <a:avLst>
              <a:gd name="adj1" fmla="val 5783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309AECD-A04E-454D-9964-819F31AD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24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A13E-E3D7-6644-A952-E993E746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Prism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91B23-FA37-ED4D-9EEE-9AAB15AD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288FCE-12E7-3C40-93C1-DBD29CF13452}"/>
              </a:ext>
            </a:extLst>
          </p:cNvPr>
          <p:cNvSpPr/>
          <p:nvPr/>
        </p:nvSpPr>
        <p:spPr>
          <a:xfrm>
            <a:off x="4342926" y="2046287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CCEC64-3944-E04B-88CA-EEC639EE980D}"/>
              </a:ext>
            </a:extLst>
          </p:cNvPr>
          <p:cNvSpPr/>
          <p:nvPr/>
        </p:nvSpPr>
        <p:spPr>
          <a:xfrm rot="1815831">
            <a:off x="3957174" y="2720941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271556-82B0-3F43-B245-A2B8AC7B363B}"/>
              </a:ext>
            </a:extLst>
          </p:cNvPr>
          <p:cNvSpPr/>
          <p:nvPr/>
        </p:nvSpPr>
        <p:spPr>
          <a:xfrm rot="19817032">
            <a:off x="4736812" y="2721540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64C0FC-6B84-4349-B249-F22EAAD540C4}"/>
              </a:ext>
            </a:extLst>
          </p:cNvPr>
          <p:cNvCxnSpPr/>
          <p:nvPr/>
        </p:nvCxnSpPr>
        <p:spPr>
          <a:xfrm flipV="1">
            <a:off x="4732746" y="2046287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42E22F-0FC1-544A-A1B1-048FB265236A}"/>
              </a:ext>
            </a:extLst>
          </p:cNvPr>
          <p:cNvCxnSpPr/>
          <p:nvPr/>
        </p:nvCxnSpPr>
        <p:spPr>
          <a:xfrm rot="1815831" flipV="1">
            <a:off x="4346994" y="2720941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7D1616-6EA1-2442-8338-3B8457996081}"/>
              </a:ext>
            </a:extLst>
          </p:cNvPr>
          <p:cNvCxnSpPr/>
          <p:nvPr/>
        </p:nvCxnSpPr>
        <p:spPr>
          <a:xfrm rot="19817032" flipV="1">
            <a:off x="5126632" y="2721540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59CFB7A-9938-044C-9136-0462B89A8463}"/>
              </a:ext>
            </a:extLst>
          </p:cNvPr>
          <p:cNvSpPr/>
          <p:nvPr/>
        </p:nvSpPr>
        <p:spPr>
          <a:xfrm>
            <a:off x="7199074" y="1993495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8A6E3F-1434-8743-B07B-7C50E8F6A689}"/>
              </a:ext>
            </a:extLst>
          </p:cNvPr>
          <p:cNvSpPr/>
          <p:nvPr/>
        </p:nvSpPr>
        <p:spPr>
          <a:xfrm rot="9019247">
            <a:off x="6813321" y="2668150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F1A87B-E978-B748-95F4-11D98C2F9A9A}"/>
              </a:ext>
            </a:extLst>
          </p:cNvPr>
          <p:cNvSpPr/>
          <p:nvPr/>
        </p:nvSpPr>
        <p:spPr>
          <a:xfrm rot="12615382">
            <a:off x="7592960" y="2668748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A1EC8-745D-734C-8751-C49917EACE86}"/>
              </a:ext>
            </a:extLst>
          </p:cNvPr>
          <p:cNvCxnSpPr/>
          <p:nvPr/>
        </p:nvCxnSpPr>
        <p:spPr>
          <a:xfrm rot="9019247">
            <a:off x="6813321" y="3057968"/>
            <a:ext cx="779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4B28E-3548-3B40-BD53-DF13244E105F}"/>
              </a:ext>
            </a:extLst>
          </p:cNvPr>
          <p:cNvCxnSpPr/>
          <p:nvPr/>
        </p:nvCxnSpPr>
        <p:spPr>
          <a:xfrm rot="12615382">
            <a:off x="7592960" y="3058568"/>
            <a:ext cx="779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19BF577D-C6E4-CF48-BF31-DBD198B91985}"/>
              </a:ext>
            </a:extLst>
          </p:cNvPr>
          <p:cNvSpPr/>
          <p:nvPr/>
        </p:nvSpPr>
        <p:spPr>
          <a:xfrm>
            <a:off x="3711037" y="4175233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6B47C9D-9882-054D-B38F-5F38A571971D}"/>
              </a:ext>
            </a:extLst>
          </p:cNvPr>
          <p:cNvSpPr/>
          <p:nvPr/>
        </p:nvSpPr>
        <p:spPr>
          <a:xfrm>
            <a:off x="6567185" y="4175232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CE466241-9D55-6D4B-BD21-9F88E7C81A86}"/>
              </a:ext>
            </a:extLst>
          </p:cNvPr>
          <p:cNvSpPr/>
          <p:nvPr/>
        </p:nvSpPr>
        <p:spPr>
          <a:xfrm>
            <a:off x="3813838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inus 18">
            <a:extLst>
              <a:ext uri="{FF2B5EF4-FFF2-40B4-BE49-F238E27FC236}">
                <a16:creationId xmlns:a16="http://schemas.microsoft.com/office/drawing/2014/main" id="{F514391E-A51E-184C-81AE-3728DC5CBB51}"/>
              </a:ext>
            </a:extLst>
          </p:cNvPr>
          <p:cNvSpPr/>
          <p:nvPr/>
        </p:nvSpPr>
        <p:spPr>
          <a:xfrm>
            <a:off x="4492663" y="4325216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0DE05CC0-9697-F64E-9E7D-81279DEC6E00}"/>
              </a:ext>
            </a:extLst>
          </p:cNvPr>
          <p:cNvSpPr/>
          <p:nvPr/>
        </p:nvSpPr>
        <p:spPr>
          <a:xfrm>
            <a:off x="5295005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20">
            <a:extLst>
              <a:ext uri="{FF2B5EF4-FFF2-40B4-BE49-F238E27FC236}">
                <a16:creationId xmlns:a16="http://schemas.microsoft.com/office/drawing/2014/main" id="{2D5746DD-5197-4A48-A6F2-269282391DC3}"/>
              </a:ext>
            </a:extLst>
          </p:cNvPr>
          <p:cNvSpPr/>
          <p:nvPr/>
        </p:nvSpPr>
        <p:spPr>
          <a:xfrm>
            <a:off x="6672167" y="5573381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0475BEE2-0E87-754A-BF00-7055A8FC4122}"/>
              </a:ext>
            </a:extLst>
          </p:cNvPr>
          <p:cNvSpPr/>
          <p:nvPr/>
        </p:nvSpPr>
        <p:spPr>
          <a:xfrm>
            <a:off x="8178216" y="5582426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15E5A-4CB0-9B4C-87CC-420B22CBD933}"/>
              </a:ext>
            </a:extLst>
          </p:cNvPr>
          <p:cNvSpPr txBox="1"/>
          <p:nvPr/>
        </p:nvSpPr>
        <p:spPr>
          <a:xfrm>
            <a:off x="1663700" y="2984500"/>
            <a:ext cx="113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y-directed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32CA9-7234-3E4B-B959-F0031F4E8A7F}"/>
              </a:ext>
            </a:extLst>
          </p:cNvPr>
          <p:cNvSpPr txBox="1"/>
          <p:nvPr/>
        </p:nvSpPr>
        <p:spPr>
          <a:xfrm>
            <a:off x="9101098" y="3078121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x-directed</a:t>
            </a:r>
          </a:p>
        </p:txBody>
      </p:sp>
    </p:spTree>
    <p:extLst>
      <p:ext uri="{BB962C8B-B14F-4D97-AF65-F5344CB8AC3E}">
        <p14:creationId xmlns:p14="http://schemas.microsoft.com/office/powerpoint/2010/main" val="29486748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9B09-8A2D-0346-BD55-8E0806C4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49D50-6EBB-2745-A9FC-32BB729C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E25DA-9D8A-AF48-AD04-3B7AC9219942}"/>
              </a:ext>
            </a:extLst>
          </p:cNvPr>
          <p:cNvSpPr/>
          <p:nvPr/>
        </p:nvSpPr>
        <p:spPr>
          <a:xfrm>
            <a:off x="5350308" y="387277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57E117-A791-7D44-A2C4-7C8199A0712A}"/>
              </a:ext>
            </a:extLst>
          </p:cNvPr>
          <p:cNvSpPr/>
          <p:nvPr/>
        </p:nvSpPr>
        <p:spPr>
          <a:xfrm rot="1815831">
            <a:off x="5073669" y="435659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4ECDAB-9A0F-1A43-B26B-607BF2091B76}"/>
              </a:ext>
            </a:extLst>
          </p:cNvPr>
          <p:cNvSpPr/>
          <p:nvPr/>
        </p:nvSpPr>
        <p:spPr>
          <a:xfrm rot="19817032">
            <a:off x="5632780" y="435702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270485-5771-2748-B007-1624C50EB45D}"/>
              </a:ext>
            </a:extLst>
          </p:cNvPr>
          <p:cNvCxnSpPr/>
          <p:nvPr/>
        </p:nvCxnSpPr>
        <p:spPr>
          <a:xfrm flipV="1">
            <a:off x="5629864" y="3872773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A465E4-D59F-B840-95CB-1D03FE3BF65D}"/>
              </a:ext>
            </a:extLst>
          </p:cNvPr>
          <p:cNvCxnSpPr/>
          <p:nvPr/>
        </p:nvCxnSpPr>
        <p:spPr>
          <a:xfrm rot="1815831" flipV="1">
            <a:off x="5353225" y="435659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09605B-6EDA-D143-96D6-156E69EC85C6}"/>
              </a:ext>
            </a:extLst>
          </p:cNvPr>
          <p:cNvCxnSpPr/>
          <p:nvPr/>
        </p:nvCxnSpPr>
        <p:spPr>
          <a:xfrm rot="19817032" flipV="1">
            <a:off x="5912336" y="435702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F46ED6-D5DA-B541-9AA1-C01D0C47FD5D}"/>
              </a:ext>
            </a:extLst>
          </p:cNvPr>
          <p:cNvSpPr/>
          <p:nvPr/>
        </p:nvSpPr>
        <p:spPr>
          <a:xfrm>
            <a:off x="7265512" y="387381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E2026E-CAD0-DA4B-BF22-6BBEC76DECE1}"/>
              </a:ext>
            </a:extLst>
          </p:cNvPr>
          <p:cNvSpPr/>
          <p:nvPr/>
        </p:nvSpPr>
        <p:spPr>
          <a:xfrm rot="9019247">
            <a:off x="6988873" y="435764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5CE719-3874-594A-8C1F-25F06D98EE91}"/>
              </a:ext>
            </a:extLst>
          </p:cNvPr>
          <p:cNvSpPr/>
          <p:nvPr/>
        </p:nvSpPr>
        <p:spPr>
          <a:xfrm rot="12615382">
            <a:off x="7547984" y="435807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4D617F-B148-764D-9506-3B90B13DFEEC}"/>
              </a:ext>
            </a:extLst>
          </p:cNvPr>
          <p:cNvCxnSpPr/>
          <p:nvPr/>
        </p:nvCxnSpPr>
        <p:spPr>
          <a:xfrm rot="9019247">
            <a:off x="6988873" y="4637197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73F423-B2E4-F74B-BD8D-4D4AE24F5888}"/>
              </a:ext>
            </a:extLst>
          </p:cNvPr>
          <p:cNvCxnSpPr/>
          <p:nvPr/>
        </p:nvCxnSpPr>
        <p:spPr>
          <a:xfrm rot="12615382">
            <a:off x="7547984" y="4637627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9AAF98D-6E22-884D-A234-EF2009FB59F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453AD5-51C0-2A40-83FA-9D2D4CD8AA7E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1DA30-0BF5-A442-A211-EA41FB2E514F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69882B-9CD0-EF43-ADD4-858915C92AA2}"/>
              </a:ext>
            </a:extLst>
          </p:cNvPr>
          <p:cNvCxnSpPr>
            <a:stCxn id="20" idx="4"/>
            <a:endCxn id="20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8D5543-F8EE-674F-8D94-AC7C5156AA2B}"/>
              </a:ext>
            </a:extLst>
          </p:cNvPr>
          <p:cNvCxnSpPr>
            <a:stCxn id="20" idx="2"/>
            <a:endCxn id="20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5D7B7-AEDC-B340-A071-7F645D1AD03D}"/>
              </a:ext>
            </a:extLst>
          </p:cNvPr>
          <p:cNvCxnSpPr>
            <a:stCxn id="21" idx="4"/>
            <a:endCxn id="21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6DD1CE-FE38-E847-AF34-3F971422E885}"/>
              </a:ext>
            </a:extLst>
          </p:cNvPr>
          <p:cNvCxnSpPr>
            <a:stCxn id="21" idx="2"/>
            <a:endCxn id="21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820756-ADF7-A440-BDFD-8E455C56AAE0}"/>
              </a:ext>
            </a:extLst>
          </p:cNvPr>
          <p:cNvCxnSpPr>
            <a:stCxn id="22" idx="2"/>
            <a:endCxn id="22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9FA00D-BFBE-F44C-9D6D-7E45894D6C5A}"/>
              </a:ext>
            </a:extLst>
          </p:cNvPr>
          <p:cNvCxnSpPr>
            <a:stCxn id="22" idx="4"/>
            <a:endCxn id="22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C461C2-261B-B44C-A3E5-D42BE19D015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3846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D98B-D08F-6E4F-A0F5-248E5724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75286-4BFC-FC48-B07C-9244D637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CCA83E-72DE-604F-91B9-5C9137F5254A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54740D-62DE-D943-B947-0DB33534C546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802A83-A8FD-6D4B-A5C5-68D418FE9CDB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F0196-376F-F14D-BFE2-330A1D5C060B}"/>
              </a:ext>
            </a:extLst>
          </p:cNvPr>
          <p:cNvCxnSpPr>
            <a:stCxn id="9" idx="4"/>
            <a:endCxn id="9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99AD4B-3818-DD47-A8F5-47DA6DC36DC9}"/>
              </a:ext>
            </a:extLst>
          </p:cNvPr>
          <p:cNvCxnSpPr>
            <a:stCxn id="9" idx="2"/>
            <a:endCxn id="9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7B847D-FA99-4349-AA42-CC5839487A5F}"/>
              </a:ext>
            </a:extLst>
          </p:cNvPr>
          <p:cNvCxnSpPr>
            <a:stCxn id="10" idx="4"/>
            <a:endCxn id="10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06DD56-28A6-4849-8FDC-43E813BB7D14}"/>
              </a:ext>
            </a:extLst>
          </p:cNvPr>
          <p:cNvCxnSpPr>
            <a:stCxn id="10" idx="2"/>
            <a:endCxn id="10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8DC17A-5687-B943-9CB7-2521C256DAE3}"/>
              </a:ext>
            </a:extLst>
          </p:cNvPr>
          <p:cNvCxnSpPr>
            <a:stCxn id="11" idx="2"/>
            <a:endCxn id="11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64A2DF-2107-5848-8866-D07979D47818}"/>
              </a:ext>
            </a:extLst>
          </p:cNvPr>
          <p:cNvCxnSpPr>
            <a:stCxn id="11" idx="4"/>
            <a:endCxn id="11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C0CB127-F3E3-FA4C-BAB2-338DEA4C4A73}"/>
              </a:ext>
            </a:extLst>
          </p:cNvPr>
          <p:cNvSpPr/>
          <p:nvPr/>
        </p:nvSpPr>
        <p:spPr>
          <a:xfrm>
            <a:off x="1556777" y="3403250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0A3F42-6202-D343-9598-AB929B3FA2DE}"/>
              </a:ext>
            </a:extLst>
          </p:cNvPr>
          <p:cNvCxnSpPr/>
          <p:nvPr/>
        </p:nvCxnSpPr>
        <p:spPr>
          <a:xfrm flipV="1">
            <a:off x="1830416" y="3403250"/>
            <a:ext cx="0" cy="547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1040B-9765-5E48-AB96-58EE11B6AD54}"/>
              </a:ext>
            </a:extLst>
          </p:cNvPr>
          <p:cNvCxnSpPr/>
          <p:nvPr/>
        </p:nvCxnSpPr>
        <p:spPr>
          <a:xfrm>
            <a:off x="1556777" y="3676889"/>
            <a:ext cx="547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2F100-E3E4-9F45-801E-AB19D6A21F9B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7DEC684-4057-E047-BECB-56EAE4DFAFBC}"/>
              </a:ext>
            </a:extLst>
          </p:cNvPr>
          <p:cNvSpPr/>
          <p:nvPr/>
        </p:nvSpPr>
        <p:spPr>
          <a:xfrm>
            <a:off x="5368411" y="421327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1B426-962F-7642-A178-E23F8776C205}"/>
              </a:ext>
            </a:extLst>
          </p:cNvPr>
          <p:cNvSpPr/>
          <p:nvPr/>
        </p:nvSpPr>
        <p:spPr>
          <a:xfrm rot="1815831">
            <a:off x="5091772" y="469709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F5048C-4A81-D94A-82F3-D35E6FF9D326}"/>
              </a:ext>
            </a:extLst>
          </p:cNvPr>
          <p:cNvSpPr/>
          <p:nvPr/>
        </p:nvSpPr>
        <p:spPr>
          <a:xfrm rot="19817032">
            <a:off x="5650883" y="469752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ECBB5D-E3B8-AD47-898D-B7A381CF5433}"/>
              </a:ext>
            </a:extLst>
          </p:cNvPr>
          <p:cNvCxnSpPr/>
          <p:nvPr/>
        </p:nvCxnSpPr>
        <p:spPr>
          <a:xfrm flipV="1">
            <a:off x="5647967" y="421327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601452-F7F7-8847-93CE-11A8B5D9EA41}"/>
              </a:ext>
            </a:extLst>
          </p:cNvPr>
          <p:cNvCxnSpPr/>
          <p:nvPr/>
        </p:nvCxnSpPr>
        <p:spPr>
          <a:xfrm rot="1815831" flipV="1">
            <a:off x="5371328" y="469709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93D44A-B8B3-7548-9472-4FDE5BEDD888}"/>
              </a:ext>
            </a:extLst>
          </p:cNvPr>
          <p:cNvCxnSpPr/>
          <p:nvPr/>
        </p:nvCxnSpPr>
        <p:spPr>
          <a:xfrm rot="19817032" flipV="1">
            <a:off x="5930439" y="469752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9D24E9-635C-2040-9975-7594FBC130F1}"/>
              </a:ext>
            </a:extLst>
          </p:cNvPr>
          <p:cNvSpPr/>
          <p:nvPr/>
        </p:nvSpPr>
        <p:spPr>
          <a:xfrm>
            <a:off x="7252260" y="421327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4678B6-E068-484B-BB82-178FF33E0051}"/>
              </a:ext>
            </a:extLst>
          </p:cNvPr>
          <p:cNvSpPr/>
          <p:nvPr/>
        </p:nvSpPr>
        <p:spPr>
          <a:xfrm rot="9019247">
            <a:off x="6975621" y="469709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35EBBA-2B00-6F4B-AA82-87CD617EE716}"/>
              </a:ext>
            </a:extLst>
          </p:cNvPr>
          <p:cNvSpPr/>
          <p:nvPr/>
        </p:nvSpPr>
        <p:spPr>
          <a:xfrm rot="12615382">
            <a:off x="7534732" y="469752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BA1C69-2768-C145-9F69-A6F41F93C1BC}"/>
              </a:ext>
            </a:extLst>
          </p:cNvPr>
          <p:cNvCxnSpPr/>
          <p:nvPr/>
        </p:nvCxnSpPr>
        <p:spPr>
          <a:xfrm rot="9019247">
            <a:off x="6975621" y="4976652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4D76B8-F675-6845-9680-3E17944BCBE5}"/>
              </a:ext>
            </a:extLst>
          </p:cNvPr>
          <p:cNvCxnSpPr/>
          <p:nvPr/>
        </p:nvCxnSpPr>
        <p:spPr>
          <a:xfrm rot="12615382">
            <a:off x="7534732" y="4977082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5119E0-F0B0-4C46-8F1D-E22A9EEB1E65}"/>
              </a:ext>
            </a:extLst>
          </p:cNvPr>
          <p:cNvCxnSpPr>
            <a:cxnSpLocks/>
          </p:cNvCxnSpPr>
          <p:nvPr/>
        </p:nvCxnSpPr>
        <p:spPr>
          <a:xfrm>
            <a:off x="8497016" y="4292709"/>
            <a:ext cx="0" cy="941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184527C-EF94-364A-ABD7-40B55C3725D5}"/>
              </a:ext>
            </a:extLst>
          </p:cNvPr>
          <p:cNvSpPr/>
          <p:nvPr/>
        </p:nvSpPr>
        <p:spPr>
          <a:xfrm>
            <a:off x="5408844" y="4533538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EB019A-8C6A-7542-9EF7-21C81028B1DA}"/>
              </a:ext>
            </a:extLst>
          </p:cNvPr>
          <p:cNvCxnSpPr/>
          <p:nvPr/>
        </p:nvCxnSpPr>
        <p:spPr>
          <a:xfrm flipV="1">
            <a:off x="5647966" y="4533538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16DB571-0E10-4340-BA10-4607612F9F1D}"/>
              </a:ext>
            </a:extLst>
          </p:cNvPr>
          <p:cNvSpPr/>
          <p:nvPr/>
        </p:nvSpPr>
        <p:spPr>
          <a:xfrm rot="5400000">
            <a:off x="7292692" y="4535616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49624-D54E-804F-B580-4E7BFEA47F53}"/>
              </a:ext>
            </a:extLst>
          </p:cNvPr>
          <p:cNvCxnSpPr/>
          <p:nvPr/>
        </p:nvCxnSpPr>
        <p:spPr>
          <a:xfrm rot="5400000" flipV="1">
            <a:off x="7531814" y="4535616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11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52FB-87F2-8442-B235-FCAE820B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8B57D-4FB7-BD46-94F5-003DBF8B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9C293D-E027-C946-AE77-C57E00F740C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F62B69-5E09-4F41-B020-632D25FDC7A9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706360-EC57-174C-9382-B48DD07C10DE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121C03-B5C2-974B-99C4-3233261A119C}"/>
              </a:ext>
            </a:extLst>
          </p:cNvPr>
          <p:cNvCxnSpPr>
            <a:stCxn id="9" idx="4"/>
            <a:endCxn id="9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965BF-6D17-7B4A-95CC-5F9AA137E824}"/>
              </a:ext>
            </a:extLst>
          </p:cNvPr>
          <p:cNvCxnSpPr>
            <a:stCxn id="9" idx="2"/>
            <a:endCxn id="9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4B26E-02F0-8E45-A021-555CA51636E0}"/>
              </a:ext>
            </a:extLst>
          </p:cNvPr>
          <p:cNvCxnSpPr>
            <a:stCxn id="10" idx="4"/>
            <a:endCxn id="10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680F44-02BB-6440-B021-E3542EBA4CEF}"/>
              </a:ext>
            </a:extLst>
          </p:cNvPr>
          <p:cNvCxnSpPr>
            <a:stCxn id="10" idx="2"/>
            <a:endCxn id="10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0C1603-E4CA-1F41-B86C-5BB0B191B041}"/>
              </a:ext>
            </a:extLst>
          </p:cNvPr>
          <p:cNvCxnSpPr>
            <a:stCxn id="11" idx="2"/>
            <a:endCxn id="11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95CCBB-B528-6147-9449-C75E65301896}"/>
              </a:ext>
            </a:extLst>
          </p:cNvPr>
          <p:cNvCxnSpPr>
            <a:stCxn id="11" idx="4"/>
            <a:endCxn id="11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28CBAD8-E3DA-704B-B1B4-68C281519A13}"/>
              </a:ext>
            </a:extLst>
          </p:cNvPr>
          <p:cNvSpPr/>
          <p:nvPr/>
        </p:nvSpPr>
        <p:spPr>
          <a:xfrm>
            <a:off x="1556777" y="2396085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ED6CE-E361-AD4B-8C76-AE9B7BF7FC1C}"/>
              </a:ext>
            </a:extLst>
          </p:cNvPr>
          <p:cNvCxnSpPr/>
          <p:nvPr/>
        </p:nvCxnSpPr>
        <p:spPr>
          <a:xfrm flipV="1">
            <a:off x="1830416" y="2396085"/>
            <a:ext cx="0" cy="547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CD5005-688E-DA4A-8D00-2F4568504686}"/>
              </a:ext>
            </a:extLst>
          </p:cNvPr>
          <p:cNvCxnSpPr/>
          <p:nvPr/>
        </p:nvCxnSpPr>
        <p:spPr>
          <a:xfrm>
            <a:off x="1556777" y="2669724"/>
            <a:ext cx="547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4D4867-537D-F64D-BFAF-9958F883CA4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6187BBF-A409-F945-BEA4-027443013B5E}"/>
              </a:ext>
            </a:extLst>
          </p:cNvPr>
          <p:cNvSpPr/>
          <p:nvPr/>
        </p:nvSpPr>
        <p:spPr>
          <a:xfrm>
            <a:off x="5352048" y="472222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F0836A-AB11-8845-B090-D8318256B212}"/>
              </a:ext>
            </a:extLst>
          </p:cNvPr>
          <p:cNvSpPr/>
          <p:nvPr/>
        </p:nvSpPr>
        <p:spPr>
          <a:xfrm rot="1815831">
            <a:off x="5075409" y="520604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2F89F9-1DAA-BD49-B39A-0E99EBB17CD7}"/>
              </a:ext>
            </a:extLst>
          </p:cNvPr>
          <p:cNvSpPr/>
          <p:nvPr/>
        </p:nvSpPr>
        <p:spPr>
          <a:xfrm rot="19817032">
            <a:off x="5634520" y="52064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A3318-1423-5E41-907E-88D7DD12C77F}"/>
              </a:ext>
            </a:extLst>
          </p:cNvPr>
          <p:cNvCxnSpPr/>
          <p:nvPr/>
        </p:nvCxnSpPr>
        <p:spPr>
          <a:xfrm flipV="1">
            <a:off x="5631604" y="4722223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93EC2B-F440-AC4E-A6D3-F471CCB74010}"/>
              </a:ext>
            </a:extLst>
          </p:cNvPr>
          <p:cNvCxnSpPr/>
          <p:nvPr/>
        </p:nvCxnSpPr>
        <p:spPr>
          <a:xfrm rot="1815831" flipV="1">
            <a:off x="5354965" y="520604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BFE1CB-3933-8944-B21C-03CCAF811C27}"/>
              </a:ext>
            </a:extLst>
          </p:cNvPr>
          <p:cNvCxnSpPr/>
          <p:nvPr/>
        </p:nvCxnSpPr>
        <p:spPr>
          <a:xfrm rot="19817032" flipV="1">
            <a:off x="5914076" y="52064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07389AC-2B3F-6646-8B04-39750B7E39CA}"/>
              </a:ext>
            </a:extLst>
          </p:cNvPr>
          <p:cNvSpPr/>
          <p:nvPr/>
        </p:nvSpPr>
        <p:spPr>
          <a:xfrm>
            <a:off x="7248332" y="433857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BEAF57-0710-BA49-8210-85449D8FA57D}"/>
              </a:ext>
            </a:extLst>
          </p:cNvPr>
          <p:cNvSpPr/>
          <p:nvPr/>
        </p:nvSpPr>
        <p:spPr>
          <a:xfrm rot="9019247">
            <a:off x="6971693" y="482239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7AC674-E52F-D742-A8F2-DF4171324B45}"/>
              </a:ext>
            </a:extLst>
          </p:cNvPr>
          <p:cNvSpPr/>
          <p:nvPr/>
        </p:nvSpPr>
        <p:spPr>
          <a:xfrm rot="12615382">
            <a:off x="7530804" y="482282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3AFF7A-4922-424D-9928-85B40379EB28}"/>
              </a:ext>
            </a:extLst>
          </p:cNvPr>
          <p:cNvCxnSpPr/>
          <p:nvPr/>
        </p:nvCxnSpPr>
        <p:spPr>
          <a:xfrm rot="9019247">
            <a:off x="6971693" y="5101949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71702A-136B-9342-9222-60B5A5682773}"/>
              </a:ext>
            </a:extLst>
          </p:cNvPr>
          <p:cNvCxnSpPr/>
          <p:nvPr/>
        </p:nvCxnSpPr>
        <p:spPr>
          <a:xfrm rot="12615382">
            <a:off x="7530804" y="5102379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EDE0F-11DE-9A4C-8FA8-532C9D4C4D30}"/>
              </a:ext>
            </a:extLst>
          </p:cNvPr>
          <p:cNvCxnSpPr>
            <a:cxnSpLocks/>
          </p:cNvCxnSpPr>
          <p:nvPr/>
        </p:nvCxnSpPr>
        <p:spPr>
          <a:xfrm>
            <a:off x="8497016" y="4292709"/>
            <a:ext cx="0" cy="1068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4D32EB2-7F68-EE43-A2DE-3A65719EEAD9}"/>
              </a:ext>
            </a:extLst>
          </p:cNvPr>
          <p:cNvSpPr/>
          <p:nvPr/>
        </p:nvSpPr>
        <p:spPr>
          <a:xfrm>
            <a:off x="5392481" y="4419635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54C6B-6023-7A4E-8138-042C294DB646}"/>
              </a:ext>
            </a:extLst>
          </p:cNvPr>
          <p:cNvCxnSpPr/>
          <p:nvPr/>
        </p:nvCxnSpPr>
        <p:spPr>
          <a:xfrm flipV="1">
            <a:off x="5631603" y="4419635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9950843-51E7-2842-BD97-EA68D1694782}"/>
              </a:ext>
            </a:extLst>
          </p:cNvPr>
          <p:cNvSpPr/>
          <p:nvPr/>
        </p:nvSpPr>
        <p:spPr>
          <a:xfrm rot="5400000">
            <a:off x="7288764" y="3998307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CBA87F-D9DB-3942-8CAE-A609AD1AD620}"/>
              </a:ext>
            </a:extLst>
          </p:cNvPr>
          <p:cNvCxnSpPr/>
          <p:nvPr/>
        </p:nvCxnSpPr>
        <p:spPr>
          <a:xfrm rot="5400000" flipV="1">
            <a:off x="7527886" y="3998307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2EC5CD-8E9D-0040-89B5-41D192127393}"/>
              </a:ext>
            </a:extLst>
          </p:cNvPr>
          <p:cNvCxnSpPr>
            <a:cxnSpLocks/>
          </p:cNvCxnSpPr>
          <p:nvPr/>
        </p:nvCxnSpPr>
        <p:spPr>
          <a:xfrm>
            <a:off x="6436303" y="4292709"/>
            <a:ext cx="0" cy="1418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858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evidence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B7BD4-0DF4-074D-A613-479AE842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483050"/>
            <a:ext cx="6413500" cy="53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41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evidence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BC97A-08C6-2148-BA82-ABFC54E5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75" y="1463844"/>
            <a:ext cx="5480050" cy="5394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16C30-288B-1041-83F1-4F18D908D14F}"/>
              </a:ext>
            </a:extLst>
          </p:cNvPr>
          <p:cNvSpPr txBox="1"/>
          <p:nvPr/>
        </p:nvSpPr>
        <p:spPr>
          <a:xfrm>
            <a:off x="9740899" y="2159000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corner dipole modes!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DA692C-81A4-884A-B8E0-581CE7B6F7CD}"/>
              </a:ext>
            </a:extLst>
          </p:cNvPr>
          <p:cNvCxnSpPr>
            <a:endCxn id="7" idx="1"/>
          </p:cNvCxnSpPr>
          <p:nvPr/>
        </p:nvCxnSpPr>
        <p:spPr>
          <a:xfrm>
            <a:off x="8712200" y="2006600"/>
            <a:ext cx="1028699" cy="475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6771D6-0541-EC47-885D-DDAB491F025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712200" y="2482166"/>
            <a:ext cx="1028699" cy="38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5592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1937-B3F1-A648-A373-A670B459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D1B9B-791C-7740-8947-CE49864C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0B777-653F-144E-83A6-311BA2459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2410895"/>
            <a:ext cx="4300331" cy="3225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F4844-AFAA-C446-98F0-4CE6107E89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65" y="2410895"/>
            <a:ext cx="4300331" cy="32252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D95580-618D-1945-BB25-961E2F43D7AB}"/>
              </a:ext>
            </a:extLst>
          </p:cNvPr>
          <p:cNvGrpSpPr/>
          <p:nvPr/>
        </p:nvGrpSpPr>
        <p:grpSpPr>
          <a:xfrm>
            <a:off x="4849714" y="3331373"/>
            <a:ext cx="802890" cy="781922"/>
            <a:chOff x="6923127" y="2460926"/>
            <a:chExt cx="2043415" cy="1990051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5876288-4A98-594E-91FB-420826846951}"/>
                </a:ext>
              </a:extLst>
            </p:cNvPr>
            <p:cNvSpPr/>
            <p:nvPr/>
          </p:nvSpPr>
          <p:spPr>
            <a:xfrm>
              <a:off x="6923127" y="2689412"/>
              <a:ext cx="2043415" cy="176156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89A64E-E3D8-FC43-A6BC-5CF753D2B642}"/>
                </a:ext>
              </a:extLst>
            </p:cNvPr>
            <p:cNvSpPr/>
            <p:nvPr/>
          </p:nvSpPr>
          <p:spPr>
            <a:xfrm>
              <a:off x="7709510" y="2460926"/>
              <a:ext cx="470647" cy="4706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57104EFC-2C30-9346-96B7-C1A1ADA47CE5}"/>
              </a:ext>
            </a:extLst>
          </p:cNvPr>
          <p:cNvSpPr/>
          <p:nvPr/>
        </p:nvSpPr>
        <p:spPr>
          <a:xfrm>
            <a:off x="9150045" y="3421149"/>
            <a:ext cx="802890" cy="69214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F7CF12-E6A4-5A4D-A228-AC7B0894E8B9}"/>
              </a:ext>
            </a:extLst>
          </p:cNvPr>
          <p:cNvSpPr/>
          <p:nvPr/>
        </p:nvSpPr>
        <p:spPr>
          <a:xfrm>
            <a:off x="9459027" y="3331373"/>
            <a:ext cx="184925" cy="1849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66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4074-0A86-3D4E-AB68-AF85F9C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electric fields a measure of energy transfer?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13FBB-DE8F-BB4A-82E6-68FD535B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9CB49-DF82-D54F-ABF5-526602A96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000" y="1047067"/>
            <a:ext cx="4891900" cy="58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2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629351" y="3434084"/>
            <a:ext cx="27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photophone, 1860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2FEE5-08A2-0F4B-BF35-DDD78276C3F4}"/>
              </a:ext>
            </a:extLst>
          </p:cNvPr>
          <p:cNvSpPr txBox="1"/>
          <p:nvPr/>
        </p:nvSpPr>
        <p:spPr>
          <a:xfrm>
            <a:off x="6349950" y="4480401"/>
            <a:ext cx="531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Mainer: Light Amplification by Stimulated Emission of Radiation (LASER), 1960</a:t>
            </a:r>
          </a:p>
        </p:txBody>
      </p:sp>
    </p:spTree>
    <p:extLst>
      <p:ext uri="{BB962C8B-B14F-4D97-AF65-F5344CB8AC3E}">
        <p14:creationId xmlns:p14="http://schemas.microsoft.com/office/powerpoint/2010/main" val="2799514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4074-0A86-3D4E-AB68-AF85F9C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electric fields a measure of energy transfer?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13FBB-DE8F-BB4A-82E6-68FD535B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5F272-53BE-F943-AB95-CCFC8E69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905018"/>
            <a:ext cx="8090584" cy="46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369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53DB-2556-8942-89FE-67C703B6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B4DC-EAE2-7746-8EE6-670E4CE73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small perturbation has experimentally observable impacts on the plasmonic spectrum of a nanocluster</a:t>
            </a:r>
          </a:p>
          <a:p>
            <a:r>
              <a:rPr lang="en-US" dirty="0"/>
              <a:t>The strength of the perturbation is location-dependent</a:t>
            </a:r>
          </a:p>
          <a:p>
            <a:r>
              <a:rPr lang="en-US" dirty="0"/>
              <a:t>Changing the material of one nanoparticle changes the field enhancement around the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6B2FA-94D1-FF4E-B295-43D1DDEC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734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429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92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350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82" y="3146156"/>
            <a:ext cx="5306554" cy="167575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190918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19084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594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94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203982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32148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9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62" y="1690688"/>
            <a:ext cx="7239876" cy="50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958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11" y="2189463"/>
            <a:ext cx="5099168" cy="3668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189463"/>
            <a:ext cx="4761187" cy="3719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4924" y="1765738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Quasistatic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11965" y="1755409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Fully Retarded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525" y="5033362"/>
            <a:ext cx="2800131" cy="304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82" y="5033362"/>
            <a:ext cx="2280087" cy="2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72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0" y="4642757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0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46774</TotalTime>
  <Words>2834</Words>
  <Application>Microsoft Macintosh PowerPoint</Application>
  <PresentationFormat>Widescreen</PresentationFormat>
  <Paragraphs>607</Paragraphs>
  <Slides>167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3" baseType="lpstr">
      <vt:lpstr>Arial</vt:lpstr>
      <vt:lpstr>Calibri</vt:lpstr>
      <vt:lpstr>Calibri Light</vt:lpstr>
      <vt:lpstr>Latin Modern Roman 10</vt:lpstr>
      <vt:lpstr>Mangal</vt:lpstr>
      <vt:lpstr>Office Theme</vt:lpstr>
      <vt:lpstr>Plasmon Hybridization in Clusters of Metal Nanoparticles and Magnetic Oligomers</vt:lpstr>
      <vt:lpstr>Nanophotonics</vt:lpstr>
      <vt:lpstr>Nanophotonics</vt:lpstr>
      <vt:lpstr>Nanophotonics</vt:lpstr>
      <vt:lpstr>Nanophotonics</vt:lpstr>
      <vt:lpstr>Nanophotonics</vt:lpstr>
      <vt:lpstr>Nanophotonics</vt:lpstr>
      <vt:lpstr>THE PHOTOPHONE</vt:lpstr>
      <vt:lpstr>Nanophotonics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Goals for today: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The model: one particle</vt:lpstr>
      <vt:lpstr>Frequency-Dependent Polarizability</vt:lpstr>
      <vt:lpstr>Time-Dependent Polarizability and Oscillator Response</vt:lpstr>
      <vt:lpstr>Time-Dependent Response of Various Metals</vt:lpstr>
      <vt:lpstr>Goals for today:</vt:lpstr>
      <vt:lpstr>Goals for today:</vt:lpstr>
      <vt:lpstr>PowerPoint Presentation</vt:lpstr>
      <vt:lpstr>PowerPoint Presentation</vt:lpstr>
      <vt:lpstr>The model: two particles</vt:lpstr>
      <vt:lpstr>The model: two particles</vt:lpstr>
      <vt:lpstr>A Closer Look at the Coupling Term</vt:lpstr>
      <vt:lpstr>A Closer Look at the Coupling Term</vt:lpstr>
      <vt:lpstr>A Closer Look at the Coupling Term</vt:lpstr>
      <vt:lpstr>A Closer Look at the Coupling Term</vt:lpstr>
      <vt:lpstr>A Closer Look at the Coupling Term</vt:lpstr>
      <vt:lpstr>A Closer Look at the Coupling Term</vt:lpstr>
      <vt:lpstr>Taking the quasistatic limit…</vt:lpstr>
      <vt:lpstr>Quasistatic Interactions of a MNP Dimer</vt:lpstr>
      <vt:lpstr>Solving coupled oscillator equations of motion</vt:lpstr>
      <vt:lpstr>Solving coupled oscillator equations of motion</vt:lpstr>
      <vt:lpstr>For an arbitrary number of nanoparticles:</vt:lpstr>
      <vt:lpstr>Goals for today:</vt:lpstr>
      <vt:lpstr>Goals for today:</vt:lpstr>
      <vt:lpstr>Past and present work</vt:lpstr>
      <vt:lpstr>Imaging Energy Transfer in Pt-Decorated Au Nanoprisms via Electron Energy-Loss Spectroscopy</vt:lpstr>
      <vt:lpstr>Catalysis – molecules adsorb</vt:lpstr>
      <vt:lpstr>Catalysis – molecules collide</vt:lpstr>
      <vt:lpstr>Catalysis – molecules react</vt:lpstr>
      <vt:lpstr>Can we enhance this process?</vt:lpstr>
      <vt:lpstr>Can we enhance this process?</vt:lpstr>
      <vt:lpstr>Can we enhance this process?</vt:lpstr>
      <vt:lpstr>A Quick Intro to Electron Energy-Loss Spectroscopy (EELS)</vt:lpstr>
      <vt:lpstr>Generate a spectrum…</vt:lpstr>
      <vt:lpstr>… or generate maps!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Prism dipole moments</vt:lpstr>
      <vt:lpstr>Adding a (small) perturbation</vt:lpstr>
      <vt:lpstr>Adding a (small) perturbation</vt:lpstr>
      <vt:lpstr>Adding a (small) perturbation</vt:lpstr>
      <vt:lpstr>Experimental (and simulated) evidence</vt:lpstr>
      <vt:lpstr>Experimental (and simulated) evidence</vt:lpstr>
      <vt:lpstr>Optimizing the perturbation</vt:lpstr>
      <vt:lpstr>Are electric fields a measure of energy transfer?</vt:lpstr>
      <vt:lpstr>Are electric fields a measure of energy transfer?</vt:lpstr>
      <vt:lpstr>What have we learned?</vt:lpstr>
      <vt:lpstr>Goals for today:</vt:lpstr>
      <vt:lpstr>Goals for today:</vt:lpstr>
      <vt:lpstr>Quasistatic coupling</vt:lpstr>
      <vt:lpstr>Fully retarded coupling</vt:lpstr>
      <vt:lpstr>Fully Retarded Interaction Energies in a MNP Dimer</vt:lpstr>
      <vt:lpstr>Fully Retarded Interaction Energies in a MNP Dimer</vt:lpstr>
      <vt:lpstr>Quasistatic Solution</vt:lpstr>
      <vt:lpstr>Solutions with Retardation Effects</vt:lpstr>
      <vt:lpstr>Solutions with Retardation Effects</vt:lpstr>
      <vt:lpstr>Goals for today:</vt:lpstr>
      <vt:lpstr>Goals for today:</vt:lpstr>
      <vt:lpstr>Tunable Spectral Ordering of Magnetic Plasmon Resonances in Metal Nanoparticle Clusters</vt:lpstr>
      <vt:lpstr>What does “magnetic” mean?</vt:lpstr>
      <vt:lpstr>What does “magnetic” mean?</vt:lpstr>
      <vt:lpstr>Cyclic dipoles: like cyclic currents</vt:lpstr>
      <vt:lpstr>Motivation: Size Dependence</vt:lpstr>
      <vt:lpstr>Motivation: Size Dependence</vt:lpstr>
      <vt:lpstr>Motivation: Size Dependence</vt:lpstr>
      <vt:lpstr>Motivation: Accurate Model</vt:lpstr>
      <vt:lpstr>Motivation: Accurate Model</vt:lpstr>
      <vt:lpstr>Motivation: Accurate Model</vt:lpstr>
      <vt:lpstr>Motivation: Accurate Model</vt:lpstr>
      <vt:lpstr>Model System: Arrays of Silver Nanospheres</vt:lpstr>
      <vt:lpstr>Magnetic Plasmons of the 2-mer and 3-mer</vt:lpstr>
      <vt:lpstr>Investigate spectral switching via system size</vt:lpstr>
      <vt:lpstr>The size-dependence of magnetic plasmon energetics</vt:lpstr>
      <vt:lpstr>The size-dependence of magnetic plasmon energetics</vt:lpstr>
      <vt:lpstr>The size-dependence of magnetic plasmon energetics</vt:lpstr>
      <vt:lpstr>The size-dependence of magnetic plasmon energetics</vt:lpstr>
      <vt:lpstr>Distinguishing the magnetic plasmons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Measuring the angular dependence of scattered light</vt:lpstr>
      <vt:lpstr>Angle Resolved CL spectra of magnetic oligomers</vt:lpstr>
      <vt:lpstr>Experimentally Relevant Nanoclusters</vt:lpstr>
      <vt:lpstr>Experimentally Relevant Nanoclusters</vt:lpstr>
      <vt:lpstr>Magnetic Plasmon Spectrum of Hexagonally Packed Nanoclusters</vt:lpstr>
      <vt:lpstr>Magnetic Plasmon Spectrum of Hexagonally Packed Nanoclusters</vt:lpstr>
      <vt:lpstr>Magnetic Plasmon Spectrum of Hexagonally Packed Nanoclusters</vt:lpstr>
      <vt:lpstr>Magnetic Plasmon Spectrum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What have we learned?</vt:lpstr>
      <vt:lpstr>Goals for today:</vt:lpstr>
      <vt:lpstr>Future work: Stimulated Electron Energy-Loss Spectroscopy</vt:lpstr>
      <vt:lpstr>Future work: Stimulated Electron Energy-Loss Spectroscopy</vt:lpstr>
      <vt:lpstr>Photon-plasmon and electron-plasmon processes</vt:lpstr>
      <vt:lpstr>Extracurriculars  Community-Building and Science Advocacy</vt:lpstr>
      <vt:lpstr>Acknowledgements</vt:lpstr>
      <vt:lpstr>Acknowledgements</vt:lpstr>
      <vt:lpstr>Acknowledgements</vt:lpstr>
      <vt:lpstr>Questions?</vt:lpstr>
      <vt:lpstr>PowerPoint Presentation</vt:lpstr>
      <vt:lpstr>Time-Dependent Response of Various Metals</vt:lpstr>
      <vt:lpstr>Time-Dependent Response of Various Metals</vt:lpstr>
      <vt:lpstr>Time-Dependent Response of Various Metals</vt:lpstr>
      <vt:lpstr>Time-Dependent Response of Various Metals</vt:lpstr>
      <vt:lpstr>PowerPoint Presentation</vt:lpstr>
      <vt:lpstr>How I know the quasistatic model doesn’t work at large sizes:</vt:lpstr>
      <vt:lpstr>Fully retarded model predicts multiple spectral switches</vt:lpstr>
      <vt:lpstr>Oscillations in spacing calculations are due largely to the exponential term</vt:lpstr>
      <vt:lpstr>Realistically tunable variable: interparticle distance</vt:lpstr>
      <vt:lpstr>Spacing: 2-mer</vt:lpstr>
      <vt:lpstr>Spacing: Twomer</vt:lpstr>
      <vt:lpstr>Spacing: Twomer</vt:lpstr>
      <vt:lpstr>Spacing: Twomer</vt:lpstr>
      <vt:lpstr>Comparison of Length Scales</vt:lpstr>
      <vt:lpstr>Conclusions</vt:lpstr>
      <vt:lpstr>Characteristic Mode Wavelength</vt:lpstr>
      <vt:lpstr>Characteristic Mode Wavelength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Role of Retardation Effects in Magnetic Plasmon-Supporting Nanostructures</dc:title>
  <dc:creator>Nicholas P. Montoni</dc:creator>
  <cp:lastModifiedBy>Microsoft Office User</cp:lastModifiedBy>
  <cp:revision>316</cp:revision>
  <dcterms:created xsi:type="dcterms:W3CDTF">2017-07-15T21:16:47Z</dcterms:created>
  <dcterms:modified xsi:type="dcterms:W3CDTF">2018-05-28T03:23:38Z</dcterms:modified>
</cp:coreProperties>
</file>